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3"/>
  </p:notesMasterIdLst>
  <p:handoutMasterIdLst>
    <p:handoutMasterId r:id="rId44"/>
  </p:handoutMasterIdLst>
  <p:sldIdLst>
    <p:sldId id="256" r:id="rId4"/>
    <p:sldId id="287" r:id="rId5"/>
    <p:sldId id="257" r:id="rId6"/>
    <p:sldId id="258" r:id="rId7"/>
    <p:sldId id="276" r:id="rId8"/>
    <p:sldId id="271" r:id="rId9"/>
    <p:sldId id="284" r:id="rId10"/>
    <p:sldId id="259" r:id="rId11"/>
    <p:sldId id="260" r:id="rId12"/>
    <p:sldId id="261" r:id="rId13"/>
    <p:sldId id="262" r:id="rId14"/>
    <p:sldId id="272" r:id="rId15"/>
    <p:sldId id="285" r:id="rId16"/>
    <p:sldId id="277" r:id="rId17"/>
    <p:sldId id="266" r:id="rId18"/>
    <p:sldId id="263" r:id="rId19"/>
    <p:sldId id="265" r:id="rId20"/>
    <p:sldId id="264" r:id="rId21"/>
    <p:sldId id="292" r:id="rId22"/>
    <p:sldId id="267" r:id="rId23"/>
    <p:sldId id="269" r:id="rId24"/>
    <p:sldId id="270" r:id="rId25"/>
    <p:sldId id="279" r:id="rId26"/>
    <p:sldId id="283" r:id="rId27"/>
    <p:sldId id="293" r:id="rId28"/>
    <p:sldId id="294" r:id="rId29"/>
    <p:sldId id="274" r:id="rId30"/>
    <p:sldId id="295" r:id="rId31"/>
    <p:sldId id="275" r:id="rId32"/>
    <p:sldId id="286" r:id="rId33"/>
    <p:sldId id="288" r:id="rId34"/>
    <p:sldId id="289" r:id="rId35"/>
    <p:sldId id="290" r:id="rId36"/>
    <p:sldId id="291" r:id="rId37"/>
    <p:sldId id="296" r:id="rId38"/>
    <p:sldId id="281" r:id="rId39"/>
    <p:sldId id="297" r:id="rId40"/>
    <p:sldId id="280" r:id="rId41"/>
    <p:sldId id="298"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6290" autoAdjust="0"/>
  </p:normalViewPr>
  <p:slideViewPr>
    <p:cSldViewPr>
      <p:cViewPr>
        <p:scale>
          <a:sx n="70" d="100"/>
          <a:sy n="70" d="100"/>
        </p:scale>
        <p:origin x="-588" y="-4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4820"/>
          </a:xfrm>
          <a:prstGeom prst="rect">
            <a:avLst/>
          </a:prstGeom>
        </p:spPr>
        <p:txBody>
          <a:bodyPr vert="horz" lIns="93177" tIns="46589" rIns="93177" bIns="46589" rtlCol="0"/>
          <a:lstStyle>
            <a:lvl1pPr algn="r">
              <a:defRPr sz="1200"/>
            </a:lvl1pPr>
          </a:lstStyle>
          <a:p>
            <a:fld id="{4E7FBC40-B783-4C79-BAFC-69B56DAB1991}" type="datetimeFigureOut">
              <a:rPr lang="en-US" smtClean="0"/>
              <a:t>3/5/2013</a:t>
            </a:fld>
            <a:endParaRPr lang="en-US"/>
          </a:p>
        </p:txBody>
      </p:sp>
      <p:sp>
        <p:nvSpPr>
          <p:cNvPr id="4" name="Footer Placeholder 3"/>
          <p:cNvSpPr>
            <a:spLocks noGrp="1"/>
          </p:cNvSpPr>
          <p:nvPr>
            <p:ph type="ftr" sz="quarter" idx="2"/>
          </p:nvPr>
        </p:nvSpPr>
        <p:spPr>
          <a:xfrm>
            <a:off x="1"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177" tIns="46589" rIns="93177" bIns="46589" rtlCol="0" anchor="b"/>
          <a:lstStyle>
            <a:lvl1pPr algn="r">
              <a:defRPr sz="1200"/>
            </a:lvl1pPr>
          </a:lstStyle>
          <a:p>
            <a:fld id="{41EC4C67-FCA7-4FFB-838D-3FB552325353}" type="slidenum">
              <a:rPr lang="en-US" smtClean="0"/>
              <a:t>‹#›</a:t>
            </a:fld>
            <a:endParaRPr lang="en-US"/>
          </a:p>
        </p:txBody>
      </p:sp>
    </p:spTree>
    <p:extLst>
      <p:ext uri="{BB962C8B-B14F-4D97-AF65-F5344CB8AC3E}">
        <p14:creationId xmlns:p14="http://schemas.microsoft.com/office/powerpoint/2010/main" val="4230830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3177" tIns="46589" rIns="93177" bIns="46589" rtlCol="0"/>
          <a:lstStyle>
            <a:lvl1pPr algn="r">
              <a:defRPr sz="1200"/>
            </a:lvl1pPr>
          </a:lstStyle>
          <a:p>
            <a:fld id="{45FCBDCB-D2BE-41A8-8ABF-F1E0C9FE933A}" type="datetimeFigureOut">
              <a:rPr lang="en-US" smtClean="0"/>
              <a:t>3/5/2013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61D2B83D-ECE5-4461-A5ED-766216A26FDE}" type="slidenum">
              <a:rPr lang="en-US" smtClean="0"/>
              <a:t>‹#›</a:t>
            </a:fld>
            <a:endParaRPr lang="en-US"/>
          </a:p>
        </p:txBody>
      </p:sp>
    </p:spTree>
    <p:extLst>
      <p:ext uri="{BB962C8B-B14F-4D97-AF65-F5344CB8AC3E}">
        <p14:creationId xmlns:p14="http://schemas.microsoft.com/office/powerpoint/2010/main" val="163967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106</a:t>
            </a:r>
            <a:r>
              <a:rPr lang="en-US" baseline="0" dirty="0" smtClean="0"/>
              <a:t> liters = 100 quarts</a:t>
            </a:r>
            <a:endParaRPr lang="en-US" dirty="0"/>
          </a:p>
        </p:txBody>
      </p:sp>
      <p:sp>
        <p:nvSpPr>
          <p:cNvPr id="4" name="Slide Number Placeholder 3"/>
          <p:cNvSpPr>
            <a:spLocks noGrp="1"/>
          </p:cNvSpPr>
          <p:nvPr>
            <p:ph type="sldNum" sz="quarter" idx="10"/>
          </p:nvPr>
        </p:nvSpPr>
        <p:spPr/>
        <p:txBody>
          <a:bodyPr/>
          <a:lstStyle/>
          <a:p>
            <a:fld id="{61D2B83D-ECE5-4461-A5ED-766216A26FDE}" type="slidenum">
              <a:rPr lang="en-US" smtClean="0"/>
              <a:t>16</a:t>
            </a:fld>
            <a:endParaRPr lang="en-US"/>
          </a:p>
        </p:txBody>
      </p:sp>
    </p:spTree>
    <p:extLst>
      <p:ext uri="{BB962C8B-B14F-4D97-AF65-F5344CB8AC3E}">
        <p14:creationId xmlns:p14="http://schemas.microsoft.com/office/powerpoint/2010/main" val="273636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Hectare = 2.47 Acres</a:t>
            </a:r>
            <a:endParaRPr lang="en-US" dirty="0"/>
          </a:p>
        </p:txBody>
      </p:sp>
      <p:sp>
        <p:nvSpPr>
          <p:cNvPr id="4" name="Slide Number Placeholder 3"/>
          <p:cNvSpPr>
            <a:spLocks noGrp="1"/>
          </p:cNvSpPr>
          <p:nvPr>
            <p:ph type="sldNum" sz="quarter" idx="10"/>
          </p:nvPr>
        </p:nvSpPr>
        <p:spPr/>
        <p:txBody>
          <a:bodyPr/>
          <a:lstStyle/>
          <a:p>
            <a:fld id="{61D2B83D-ECE5-4461-A5ED-766216A26FDE}" type="slidenum">
              <a:rPr lang="en-US" smtClean="0"/>
              <a:t>17</a:t>
            </a:fld>
            <a:endParaRPr lang="en-US"/>
          </a:p>
        </p:txBody>
      </p:sp>
    </p:spTree>
    <p:extLst>
      <p:ext uri="{BB962C8B-B14F-4D97-AF65-F5344CB8AC3E}">
        <p14:creationId xmlns:p14="http://schemas.microsoft.com/office/powerpoint/2010/main" val="42181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Tables from the Wine Institute</a:t>
            </a:r>
            <a:endParaRPr lang="en-US" dirty="0"/>
          </a:p>
        </p:txBody>
      </p:sp>
      <p:sp>
        <p:nvSpPr>
          <p:cNvPr id="4" name="Slide Number Placeholder 3"/>
          <p:cNvSpPr>
            <a:spLocks noGrp="1"/>
          </p:cNvSpPr>
          <p:nvPr>
            <p:ph type="sldNum" sz="quarter" idx="10"/>
          </p:nvPr>
        </p:nvSpPr>
        <p:spPr/>
        <p:txBody>
          <a:bodyPr/>
          <a:lstStyle/>
          <a:p>
            <a:fld id="{61D2B83D-ECE5-4461-A5ED-766216A26FDE}" type="slidenum">
              <a:rPr lang="en-US" smtClean="0"/>
              <a:t>18</a:t>
            </a:fld>
            <a:endParaRPr lang="en-US"/>
          </a:p>
        </p:txBody>
      </p:sp>
    </p:spTree>
    <p:extLst>
      <p:ext uri="{BB962C8B-B14F-4D97-AF65-F5344CB8AC3E}">
        <p14:creationId xmlns:p14="http://schemas.microsoft.com/office/powerpoint/2010/main" val="333817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notes on two previous slides</a:t>
            </a:r>
            <a:endParaRPr lang="en-US" dirty="0"/>
          </a:p>
        </p:txBody>
      </p:sp>
      <p:sp>
        <p:nvSpPr>
          <p:cNvPr id="4" name="Slide Number Placeholder 3"/>
          <p:cNvSpPr>
            <a:spLocks noGrp="1"/>
          </p:cNvSpPr>
          <p:nvPr>
            <p:ph type="sldNum" sz="quarter" idx="10"/>
          </p:nvPr>
        </p:nvSpPr>
        <p:spPr/>
        <p:txBody>
          <a:bodyPr/>
          <a:lstStyle/>
          <a:p>
            <a:fld id="{61D2B83D-ECE5-4461-A5ED-766216A26FDE}" type="slidenum">
              <a:rPr lang="en-US" smtClean="0"/>
              <a:t>21</a:t>
            </a:fld>
            <a:endParaRPr lang="en-US"/>
          </a:p>
        </p:txBody>
      </p:sp>
    </p:spTree>
    <p:extLst>
      <p:ext uri="{BB962C8B-B14F-4D97-AF65-F5344CB8AC3E}">
        <p14:creationId xmlns:p14="http://schemas.microsoft.com/office/powerpoint/2010/main" val="333456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1811" eaLnBrk="0" hangingPunct="0">
              <a:defRPr sz="1600">
                <a:solidFill>
                  <a:schemeClr val="tx1"/>
                </a:solidFill>
                <a:latin typeface="Arial" charset="0"/>
              </a:defRPr>
            </a:lvl1pPr>
            <a:lvl2pPr marL="742909" indent="-285734" defTabSz="931811" eaLnBrk="0" hangingPunct="0">
              <a:defRPr sz="1600">
                <a:solidFill>
                  <a:schemeClr val="tx1"/>
                </a:solidFill>
                <a:latin typeface="Arial" charset="0"/>
              </a:defRPr>
            </a:lvl2pPr>
            <a:lvl3pPr marL="1142937" indent="-228587" defTabSz="931811" eaLnBrk="0" hangingPunct="0">
              <a:defRPr sz="1600">
                <a:solidFill>
                  <a:schemeClr val="tx1"/>
                </a:solidFill>
                <a:latin typeface="Arial" charset="0"/>
              </a:defRPr>
            </a:lvl3pPr>
            <a:lvl4pPr marL="1600111" indent="-228587" defTabSz="931811" eaLnBrk="0" hangingPunct="0">
              <a:defRPr sz="1600">
                <a:solidFill>
                  <a:schemeClr val="tx1"/>
                </a:solidFill>
                <a:latin typeface="Arial" charset="0"/>
              </a:defRPr>
            </a:lvl4pPr>
            <a:lvl5pPr marL="2057287" indent="-228587" defTabSz="931811" eaLnBrk="0" hangingPunct="0">
              <a:defRPr sz="1600">
                <a:solidFill>
                  <a:schemeClr val="tx1"/>
                </a:solidFill>
                <a:latin typeface="Arial" charset="0"/>
              </a:defRPr>
            </a:lvl5pPr>
            <a:lvl6pPr marL="2514461" indent="-228587" defTabSz="931811" eaLnBrk="0" fontAlgn="base" hangingPunct="0">
              <a:spcBef>
                <a:spcPct val="0"/>
              </a:spcBef>
              <a:spcAft>
                <a:spcPct val="0"/>
              </a:spcAft>
              <a:defRPr sz="1600">
                <a:solidFill>
                  <a:schemeClr val="tx1"/>
                </a:solidFill>
                <a:latin typeface="Arial" charset="0"/>
              </a:defRPr>
            </a:lvl6pPr>
            <a:lvl7pPr marL="2971635" indent="-228587" defTabSz="931811" eaLnBrk="0" fontAlgn="base" hangingPunct="0">
              <a:spcBef>
                <a:spcPct val="0"/>
              </a:spcBef>
              <a:spcAft>
                <a:spcPct val="0"/>
              </a:spcAft>
              <a:defRPr sz="1600">
                <a:solidFill>
                  <a:schemeClr val="tx1"/>
                </a:solidFill>
                <a:latin typeface="Arial" charset="0"/>
              </a:defRPr>
            </a:lvl7pPr>
            <a:lvl8pPr marL="3428811" indent="-228587" defTabSz="931811" eaLnBrk="0" fontAlgn="base" hangingPunct="0">
              <a:spcBef>
                <a:spcPct val="0"/>
              </a:spcBef>
              <a:spcAft>
                <a:spcPct val="0"/>
              </a:spcAft>
              <a:defRPr sz="1600">
                <a:solidFill>
                  <a:schemeClr val="tx1"/>
                </a:solidFill>
                <a:latin typeface="Arial" charset="0"/>
              </a:defRPr>
            </a:lvl8pPr>
            <a:lvl9pPr marL="3885985" indent="-228587" defTabSz="931811" eaLnBrk="0" fontAlgn="base" hangingPunct="0">
              <a:spcBef>
                <a:spcPct val="0"/>
              </a:spcBef>
              <a:spcAft>
                <a:spcPct val="0"/>
              </a:spcAft>
              <a:defRPr sz="1600">
                <a:solidFill>
                  <a:schemeClr val="tx1"/>
                </a:solidFill>
                <a:latin typeface="Arial" charset="0"/>
              </a:defRPr>
            </a:lvl9pPr>
          </a:lstStyle>
          <a:p>
            <a:pPr eaLnBrk="1" hangingPunct="1"/>
            <a:fld id="{EB3ACB44-BEF0-496F-B321-AEA65971515E}" type="slidenum">
              <a:rPr lang="en-US" sz="1300">
                <a:solidFill>
                  <a:prstClr val="black"/>
                </a:solidFill>
              </a:rPr>
              <a:pPr eaLnBrk="1" hangingPunct="1"/>
              <a:t>22</a:t>
            </a:fld>
            <a:endParaRPr lang="en-US" sz="1300">
              <a:solidFill>
                <a:prstClr val="black"/>
              </a:solidFill>
            </a:endParaRPr>
          </a:p>
        </p:txBody>
      </p:sp>
      <p:sp>
        <p:nvSpPr>
          <p:cNvPr id="52227" name="Rectangle 2"/>
          <p:cNvSpPr>
            <a:spLocks noGrp="1" noRot="1" noChangeAspect="1" noChangeArrowheads="1" noTextEdit="1"/>
          </p:cNvSpPr>
          <p:nvPr>
            <p:ph type="sldImg"/>
          </p:nvPr>
        </p:nvSpPr>
        <p:spPr>
          <a:xfrm>
            <a:off x="1181100" y="696913"/>
            <a:ext cx="4648200" cy="3486150"/>
          </a:xfrm>
          <a:ln/>
        </p:spPr>
      </p:sp>
      <p:sp>
        <p:nvSpPr>
          <p:cNvPr id="52228" name="Rectangle 3"/>
          <p:cNvSpPr>
            <a:spLocks noGrp="1" noChangeArrowheads="1"/>
          </p:cNvSpPr>
          <p:nvPr>
            <p:ph type="body" idx="1"/>
          </p:nvPr>
        </p:nvSpPr>
        <p:spPr>
          <a:xfrm>
            <a:off x="935041" y="4416427"/>
            <a:ext cx="5140325" cy="4183063"/>
          </a:xfrm>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 an ecosystem complete with birds, bees, horses, highland</a:t>
            </a:r>
            <a:r>
              <a:rPr lang="en-US" baseline="0" dirty="0" smtClean="0"/>
              <a:t> cattle, and sheep.  Sheep and cattle are efficient mowers and fertilizers.  Wines have received numerous awards since they completed their shift to </a:t>
            </a:r>
            <a:r>
              <a:rPr lang="en-US" baseline="0" dirty="0" err="1" smtClean="0"/>
              <a:t>biodynamics</a:t>
            </a:r>
            <a:r>
              <a:rPr lang="en-US" baseline="0" dirty="0" smtClean="0"/>
              <a:t> in  2000</a:t>
            </a:r>
            <a:endParaRPr lang="en-US" dirty="0"/>
          </a:p>
        </p:txBody>
      </p:sp>
      <p:sp>
        <p:nvSpPr>
          <p:cNvPr id="4" name="Slide Number Placeholder 3"/>
          <p:cNvSpPr>
            <a:spLocks noGrp="1"/>
          </p:cNvSpPr>
          <p:nvPr>
            <p:ph type="sldNum" sz="quarter" idx="10"/>
          </p:nvPr>
        </p:nvSpPr>
        <p:spPr/>
        <p:txBody>
          <a:bodyPr/>
          <a:lstStyle/>
          <a:p>
            <a:fld id="{61D2B83D-ECE5-4461-A5ED-766216A26FDE}" type="slidenum">
              <a:rPr lang="en-US" smtClean="0"/>
              <a:t>32</a:t>
            </a:fld>
            <a:endParaRPr lang="en-US"/>
          </a:p>
        </p:txBody>
      </p:sp>
    </p:spTree>
    <p:extLst>
      <p:ext uri="{BB962C8B-B14F-4D97-AF65-F5344CB8AC3E}">
        <p14:creationId xmlns:p14="http://schemas.microsoft.com/office/powerpoint/2010/main" val="1461597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www.nfcworld.com/2011/12/09</a:t>
            </a:r>
            <a:endParaRPr lang="en-US" dirty="0"/>
          </a:p>
        </p:txBody>
      </p:sp>
      <p:sp>
        <p:nvSpPr>
          <p:cNvPr id="4" name="Slide Number Placeholder 3"/>
          <p:cNvSpPr>
            <a:spLocks noGrp="1"/>
          </p:cNvSpPr>
          <p:nvPr>
            <p:ph type="sldNum" sz="quarter" idx="10"/>
          </p:nvPr>
        </p:nvSpPr>
        <p:spPr/>
        <p:txBody>
          <a:bodyPr/>
          <a:lstStyle/>
          <a:p>
            <a:fld id="{61D2B83D-ECE5-4461-A5ED-766216A26FDE}" type="slidenum">
              <a:rPr lang="en-US" smtClean="0"/>
              <a:t>36</a:t>
            </a:fld>
            <a:endParaRPr lang="en-US"/>
          </a:p>
        </p:txBody>
      </p:sp>
    </p:spTree>
    <p:extLst>
      <p:ext uri="{BB962C8B-B14F-4D97-AF65-F5344CB8AC3E}">
        <p14:creationId xmlns:p14="http://schemas.microsoft.com/office/powerpoint/2010/main" val="1017946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E736C9-EEED-48D9-9B14-F126D8CA5BD2}"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38173-A354-48E7-829B-5E003E03A9EA}" type="slidenum">
              <a:rPr lang="en-US" smtClean="0"/>
              <a:t>‹#›</a:t>
            </a:fld>
            <a:endParaRPr lang="en-US"/>
          </a:p>
        </p:txBody>
      </p:sp>
    </p:spTree>
    <p:extLst>
      <p:ext uri="{BB962C8B-B14F-4D97-AF65-F5344CB8AC3E}">
        <p14:creationId xmlns:p14="http://schemas.microsoft.com/office/powerpoint/2010/main" val="129301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736C9-EEED-48D9-9B14-F126D8CA5BD2}"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38173-A354-48E7-829B-5E003E03A9EA}" type="slidenum">
              <a:rPr lang="en-US" smtClean="0"/>
              <a:t>‹#›</a:t>
            </a:fld>
            <a:endParaRPr lang="en-US"/>
          </a:p>
        </p:txBody>
      </p:sp>
    </p:spTree>
    <p:extLst>
      <p:ext uri="{BB962C8B-B14F-4D97-AF65-F5344CB8AC3E}">
        <p14:creationId xmlns:p14="http://schemas.microsoft.com/office/powerpoint/2010/main" val="268414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736C9-EEED-48D9-9B14-F126D8CA5BD2}"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38173-A354-48E7-829B-5E003E03A9EA}" type="slidenum">
              <a:rPr lang="en-US" smtClean="0"/>
              <a:t>‹#›</a:t>
            </a:fld>
            <a:endParaRPr lang="en-US"/>
          </a:p>
        </p:txBody>
      </p:sp>
    </p:spTree>
    <p:extLst>
      <p:ext uri="{BB962C8B-B14F-4D97-AF65-F5344CB8AC3E}">
        <p14:creationId xmlns:p14="http://schemas.microsoft.com/office/powerpoint/2010/main" val="1059718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page_fina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595" name="Rectangle 3"/>
          <p:cNvSpPr>
            <a:spLocks noGrp="1" noChangeArrowheads="1"/>
          </p:cNvSpPr>
          <p:nvPr>
            <p:ph type="subTitle" idx="1"/>
          </p:nvPr>
        </p:nvSpPr>
        <p:spPr>
          <a:xfrm>
            <a:off x="4610100" y="5867400"/>
            <a:ext cx="4117975" cy="546100"/>
          </a:xfrm>
        </p:spPr>
        <p:txBody>
          <a:bodyPr/>
          <a:lstStyle>
            <a:lvl1pPr marL="0" indent="0">
              <a:buFont typeface="Wingdings" pitchFamily="2" charset="2"/>
              <a:buNone/>
              <a:defRPr sz="1000">
                <a:solidFill>
                  <a:srgbClr val="7795BB"/>
                </a:solidFill>
              </a:defRPr>
            </a:lvl1pPr>
          </a:lstStyle>
          <a:p>
            <a:pPr lvl="0"/>
            <a:r>
              <a:rPr lang="en-US" noProof="0" smtClean="0"/>
              <a:t>Click to edit Master subtitle style</a:t>
            </a:r>
          </a:p>
        </p:txBody>
      </p:sp>
      <p:sp>
        <p:nvSpPr>
          <p:cNvPr id="494596" name="Rectangle 4"/>
          <p:cNvSpPr>
            <a:spLocks noGrp="1" noChangeArrowheads="1"/>
          </p:cNvSpPr>
          <p:nvPr>
            <p:ph type="ctrTitle"/>
          </p:nvPr>
        </p:nvSpPr>
        <p:spPr>
          <a:xfrm>
            <a:off x="4610100" y="2895600"/>
            <a:ext cx="4106863" cy="1231900"/>
          </a:xfrm>
        </p:spPr>
        <p:txBody>
          <a:bodyPr/>
          <a:lstStyle>
            <a:lvl1pPr>
              <a:defRPr sz="2000">
                <a:solidFill>
                  <a:schemeClr val="bg1"/>
                </a:solidFill>
              </a:defRPr>
            </a:lvl1pPr>
          </a:lstStyle>
          <a:p>
            <a:pPr lvl="0"/>
            <a:r>
              <a:rPr lang="en-US" noProof="0" smtClean="0"/>
              <a:t>Click to edit Master title style</a:t>
            </a:r>
          </a:p>
        </p:txBody>
      </p:sp>
    </p:spTree>
    <p:extLst>
      <p:ext uri="{BB962C8B-B14F-4D97-AF65-F5344CB8AC3E}">
        <p14:creationId xmlns:p14="http://schemas.microsoft.com/office/powerpoint/2010/main" val="16368426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670449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2908074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2600" y="2438400"/>
            <a:ext cx="40481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2438400"/>
            <a:ext cx="40481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31931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261784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203914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32791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41722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736C9-EEED-48D9-9B14-F126D8CA5BD2}"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38173-A354-48E7-829B-5E003E03A9EA}" type="slidenum">
              <a:rPr lang="en-US" smtClean="0"/>
              <a:t>‹#›</a:t>
            </a:fld>
            <a:endParaRPr lang="en-US"/>
          </a:p>
        </p:txBody>
      </p:sp>
    </p:spTree>
    <p:extLst>
      <p:ext uri="{BB962C8B-B14F-4D97-AF65-F5344CB8AC3E}">
        <p14:creationId xmlns:p14="http://schemas.microsoft.com/office/powerpoint/2010/main" val="3574404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3818011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374992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574800"/>
            <a:ext cx="2071687"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1574800"/>
            <a:ext cx="6062663"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038755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page_fina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595" name="Rectangle 3"/>
          <p:cNvSpPr>
            <a:spLocks noGrp="1" noChangeArrowheads="1"/>
          </p:cNvSpPr>
          <p:nvPr>
            <p:ph type="subTitle" idx="1"/>
          </p:nvPr>
        </p:nvSpPr>
        <p:spPr>
          <a:xfrm>
            <a:off x="4610100" y="5867400"/>
            <a:ext cx="4117975" cy="546100"/>
          </a:xfrm>
        </p:spPr>
        <p:txBody>
          <a:bodyPr/>
          <a:lstStyle>
            <a:lvl1pPr marL="0" indent="0">
              <a:buFont typeface="Wingdings" pitchFamily="2" charset="2"/>
              <a:buNone/>
              <a:defRPr sz="1000">
                <a:solidFill>
                  <a:srgbClr val="7795BB"/>
                </a:solidFill>
              </a:defRPr>
            </a:lvl1pPr>
          </a:lstStyle>
          <a:p>
            <a:pPr lvl="0"/>
            <a:r>
              <a:rPr lang="en-US" noProof="0" smtClean="0"/>
              <a:t>Click to edit Master subtitle style</a:t>
            </a:r>
          </a:p>
        </p:txBody>
      </p:sp>
      <p:sp>
        <p:nvSpPr>
          <p:cNvPr id="494596" name="Rectangle 4"/>
          <p:cNvSpPr>
            <a:spLocks noGrp="1" noChangeArrowheads="1"/>
          </p:cNvSpPr>
          <p:nvPr>
            <p:ph type="ctrTitle"/>
          </p:nvPr>
        </p:nvSpPr>
        <p:spPr>
          <a:xfrm>
            <a:off x="4610100" y="2895600"/>
            <a:ext cx="4106863" cy="1231900"/>
          </a:xfrm>
        </p:spPr>
        <p:txBody>
          <a:bodyPr/>
          <a:lstStyle>
            <a:lvl1pPr>
              <a:defRPr sz="2000">
                <a:solidFill>
                  <a:schemeClr val="bg1"/>
                </a:solidFill>
              </a:defRPr>
            </a:lvl1pPr>
          </a:lstStyle>
          <a:p>
            <a:pPr lvl="0"/>
            <a:r>
              <a:rPr lang="en-US" noProof="0" smtClean="0"/>
              <a:t>Click to edit Master title style</a:t>
            </a:r>
          </a:p>
        </p:txBody>
      </p:sp>
    </p:spTree>
    <p:extLst>
      <p:ext uri="{BB962C8B-B14F-4D97-AF65-F5344CB8AC3E}">
        <p14:creationId xmlns:p14="http://schemas.microsoft.com/office/powerpoint/2010/main" val="75401643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345985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833151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2600" y="2438400"/>
            <a:ext cx="40481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2438400"/>
            <a:ext cx="4048125" cy="378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198567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564672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209311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1832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736C9-EEED-48D9-9B14-F126D8CA5BD2}"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38173-A354-48E7-829B-5E003E03A9EA}" type="slidenum">
              <a:rPr lang="en-US" smtClean="0"/>
              <a:t>‹#›</a:t>
            </a:fld>
            <a:endParaRPr lang="en-US"/>
          </a:p>
        </p:txBody>
      </p:sp>
    </p:spTree>
    <p:extLst>
      <p:ext uri="{BB962C8B-B14F-4D97-AF65-F5344CB8AC3E}">
        <p14:creationId xmlns:p14="http://schemas.microsoft.com/office/powerpoint/2010/main" val="1795870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417816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813766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353422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574800"/>
            <a:ext cx="2071687"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1574800"/>
            <a:ext cx="6062663"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82656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E736C9-EEED-48D9-9B14-F126D8CA5BD2}"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38173-A354-48E7-829B-5E003E03A9EA}" type="slidenum">
              <a:rPr lang="en-US" smtClean="0"/>
              <a:t>‹#›</a:t>
            </a:fld>
            <a:endParaRPr lang="en-US"/>
          </a:p>
        </p:txBody>
      </p:sp>
    </p:spTree>
    <p:extLst>
      <p:ext uri="{BB962C8B-B14F-4D97-AF65-F5344CB8AC3E}">
        <p14:creationId xmlns:p14="http://schemas.microsoft.com/office/powerpoint/2010/main" val="253351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E736C9-EEED-48D9-9B14-F126D8CA5BD2}" type="datetimeFigureOut">
              <a:rPr lang="en-US" smtClean="0"/>
              <a:t>3/5/2013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38173-A354-48E7-829B-5E003E03A9EA}" type="slidenum">
              <a:rPr lang="en-US" smtClean="0"/>
              <a:t>‹#›</a:t>
            </a:fld>
            <a:endParaRPr lang="en-US"/>
          </a:p>
        </p:txBody>
      </p:sp>
    </p:spTree>
    <p:extLst>
      <p:ext uri="{BB962C8B-B14F-4D97-AF65-F5344CB8AC3E}">
        <p14:creationId xmlns:p14="http://schemas.microsoft.com/office/powerpoint/2010/main" val="236744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E736C9-EEED-48D9-9B14-F126D8CA5BD2}" type="datetimeFigureOut">
              <a:rPr lang="en-US" smtClean="0"/>
              <a:t>3/5/2013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38173-A354-48E7-829B-5E003E03A9EA}" type="slidenum">
              <a:rPr lang="en-US" smtClean="0"/>
              <a:t>‹#›</a:t>
            </a:fld>
            <a:endParaRPr lang="en-US"/>
          </a:p>
        </p:txBody>
      </p:sp>
    </p:spTree>
    <p:extLst>
      <p:ext uri="{BB962C8B-B14F-4D97-AF65-F5344CB8AC3E}">
        <p14:creationId xmlns:p14="http://schemas.microsoft.com/office/powerpoint/2010/main" val="360589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736C9-EEED-48D9-9B14-F126D8CA5BD2}" type="datetimeFigureOut">
              <a:rPr lang="en-US" smtClean="0"/>
              <a:t>3/5/2013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38173-A354-48E7-829B-5E003E03A9EA}" type="slidenum">
              <a:rPr lang="en-US" smtClean="0"/>
              <a:t>‹#›</a:t>
            </a:fld>
            <a:endParaRPr lang="en-US"/>
          </a:p>
        </p:txBody>
      </p:sp>
    </p:spTree>
    <p:extLst>
      <p:ext uri="{BB962C8B-B14F-4D97-AF65-F5344CB8AC3E}">
        <p14:creationId xmlns:p14="http://schemas.microsoft.com/office/powerpoint/2010/main" val="165728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736C9-EEED-48D9-9B14-F126D8CA5BD2}"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38173-A354-48E7-829B-5E003E03A9EA}" type="slidenum">
              <a:rPr lang="en-US" smtClean="0"/>
              <a:t>‹#›</a:t>
            </a:fld>
            <a:endParaRPr lang="en-US"/>
          </a:p>
        </p:txBody>
      </p:sp>
    </p:spTree>
    <p:extLst>
      <p:ext uri="{BB962C8B-B14F-4D97-AF65-F5344CB8AC3E}">
        <p14:creationId xmlns:p14="http://schemas.microsoft.com/office/powerpoint/2010/main" val="1747696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736C9-EEED-48D9-9B14-F126D8CA5BD2}"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38173-A354-48E7-829B-5E003E03A9EA}" type="slidenum">
              <a:rPr lang="en-US" smtClean="0"/>
              <a:t>‹#›</a:t>
            </a:fld>
            <a:endParaRPr lang="en-US"/>
          </a:p>
        </p:txBody>
      </p:sp>
    </p:spTree>
    <p:extLst>
      <p:ext uri="{BB962C8B-B14F-4D97-AF65-F5344CB8AC3E}">
        <p14:creationId xmlns:p14="http://schemas.microsoft.com/office/powerpoint/2010/main" val="78206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736C9-EEED-48D9-9B14-F126D8CA5BD2}" type="datetimeFigureOut">
              <a:rPr lang="en-US" smtClean="0"/>
              <a:t>3/5/2013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38173-A354-48E7-829B-5E003E03A9EA}" type="slidenum">
              <a:rPr lang="en-US" smtClean="0"/>
              <a:t>‹#›</a:t>
            </a:fld>
            <a:endParaRPr lang="en-US"/>
          </a:p>
        </p:txBody>
      </p:sp>
    </p:spTree>
    <p:extLst>
      <p:ext uri="{BB962C8B-B14F-4D97-AF65-F5344CB8AC3E}">
        <p14:creationId xmlns:p14="http://schemas.microsoft.com/office/powerpoint/2010/main" val="1737497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mplate_inside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userDrawn="1"/>
        </p:nvSpPr>
        <p:spPr bwMode="auto">
          <a:xfrm>
            <a:off x="8670925" y="650557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fld id="{EA699CD8-3476-4D67-AF62-2A171AEA2810}" type="slidenum">
              <a:rPr lang="en-US" sz="1000" smtClean="0">
                <a:solidFill>
                  <a:srgbClr val="000000"/>
                </a:solidFill>
              </a:rPr>
              <a:pPr eaLnBrk="0" fontAlgn="base" hangingPunct="0">
                <a:spcBef>
                  <a:spcPct val="0"/>
                </a:spcBef>
                <a:spcAft>
                  <a:spcPct val="0"/>
                </a:spcAft>
              </a:pPr>
              <a:t>‹#›</a:t>
            </a:fld>
            <a:endParaRPr lang="en-US" sz="1000" smtClean="0">
              <a:solidFill>
                <a:srgbClr val="000000"/>
              </a:solidFill>
            </a:endParaRPr>
          </a:p>
        </p:txBody>
      </p:sp>
      <p:sp>
        <p:nvSpPr>
          <p:cNvPr id="1028" name="Rectangle 4"/>
          <p:cNvSpPr>
            <a:spLocks noGrp="1" noChangeArrowheads="1"/>
          </p:cNvSpPr>
          <p:nvPr>
            <p:ph type="title"/>
          </p:nvPr>
        </p:nvSpPr>
        <p:spPr bwMode="auto">
          <a:xfrm>
            <a:off x="444500" y="1574800"/>
            <a:ext cx="82486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482600" y="2438400"/>
            <a:ext cx="824865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988979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177800" indent="-177800" algn="l" rtl="0" eaLnBrk="0" fontAlgn="base" hangingPunct="0">
        <a:spcBef>
          <a:spcPct val="20000"/>
        </a:spcBef>
        <a:spcAft>
          <a:spcPct val="30000"/>
        </a:spcAft>
        <a:buFont typeface="Wingdings" pitchFamily="2" charset="2"/>
        <a:buChar char="§"/>
        <a:defRPr sz="2000">
          <a:solidFill>
            <a:schemeClr val="tx1"/>
          </a:solidFill>
          <a:latin typeface="+mn-lt"/>
          <a:ea typeface="+mn-ea"/>
          <a:cs typeface="+mn-cs"/>
        </a:defRPr>
      </a:lvl1pPr>
      <a:lvl2pPr marL="457200" indent="-165100" algn="l" rtl="0" eaLnBrk="0" fontAlgn="base" hangingPunct="0">
        <a:spcBef>
          <a:spcPct val="20000"/>
        </a:spcBef>
        <a:spcAft>
          <a:spcPct val="30000"/>
        </a:spcAft>
        <a:buChar char="–"/>
        <a:defRPr>
          <a:solidFill>
            <a:schemeClr val="tx1"/>
          </a:solidFill>
          <a:latin typeface="+mn-lt"/>
        </a:defRPr>
      </a:lvl2pPr>
      <a:lvl3pPr marL="688975" indent="-117475" algn="l" rtl="0" eaLnBrk="0" fontAlgn="base" hangingPunct="0">
        <a:spcBef>
          <a:spcPct val="20000"/>
        </a:spcBef>
        <a:spcAft>
          <a:spcPct val="30000"/>
        </a:spcAft>
        <a:buFont typeface="Wingdings" pitchFamily="2" charset="2"/>
        <a:buChar char="§"/>
        <a:defRPr sz="1600">
          <a:solidFill>
            <a:schemeClr val="tx1"/>
          </a:solidFill>
          <a:latin typeface="+mn-lt"/>
        </a:defRPr>
      </a:lvl3pPr>
      <a:lvl4pPr marL="1600200" indent="-228600" algn="l" rtl="0" eaLnBrk="0" fontAlgn="base" hangingPunct="0">
        <a:spcBef>
          <a:spcPct val="20000"/>
        </a:spcBef>
        <a:spcAft>
          <a:spcPct val="0"/>
        </a:spcAft>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mplate_inside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userDrawn="1"/>
        </p:nvSpPr>
        <p:spPr bwMode="auto">
          <a:xfrm>
            <a:off x="8670925" y="650557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fld id="{EA699CD8-3476-4D67-AF62-2A171AEA2810}" type="slidenum">
              <a:rPr lang="en-US" sz="1000" smtClean="0">
                <a:solidFill>
                  <a:srgbClr val="000000"/>
                </a:solidFill>
              </a:rPr>
              <a:pPr eaLnBrk="0" fontAlgn="base" hangingPunct="0">
                <a:spcBef>
                  <a:spcPct val="0"/>
                </a:spcBef>
                <a:spcAft>
                  <a:spcPct val="0"/>
                </a:spcAft>
              </a:pPr>
              <a:t>‹#›</a:t>
            </a:fld>
            <a:endParaRPr lang="en-US" sz="1000" smtClean="0">
              <a:solidFill>
                <a:srgbClr val="000000"/>
              </a:solidFill>
            </a:endParaRPr>
          </a:p>
        </p:txBody>
      </p:sp>
      <p:sp>
        <p:nvSpPr>
          <p:cNvPr id="1028" name="Rectangle 4"/>
          <p:cNvSpPr>
            <a:spLocks noGrp="1" noChangeArrowheads="1"/>
          </p:cNvSpPr>
          <p:nvPr>
            <p:ph type="title"/>
          </p:nvPr>
        </p:nvSpPr>
        <p:spPr bwMode="auto">
          <a:xfrm>
            <a:off x="444500" y="1574800"/>
            <a:ext cx="82486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482600" y="2438400"/>
            <a:ext cx="824865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495129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177800" indent="-177800" algn="l" rtl="0" eaLnBrk="0" fontAlgn="base" hangingPunct="0">
        <a:spcBef>
          <a:spcPct val="20000"/>
        </a:spcBef>
        <a:spcAft>
          <a:spcPct val="30000"/>
        </a:spcAft>
        <a:buFont typeface="Wingdings" pitchFamily="2" charset="2"/>
        <a:buChar char="§"/>
        <a:defRPr sz="2000">
          <a:solidFill>
            <a:schemeClr val="tx1"/>
          </a:solidFill>
          <a:latin typeface="+mn-lt"/>
          <a:ea typeface="+mn-ea"/>
          <a:cs typeface="+mn-cs"/>
        </a:defRPr>
      </a:lvl1pPr>
      <a:lvl2pPr marL="457200" indent="-165100" algn="l" rtl="0" eaLnBrk="0" fontAlgn="base" hangingPunct="0">
        <a:spcBef>
          <a:spcPct val="20000"/>
        </a:spcBef>
        <a:spcAft>
          <a:spcPct val="30000"/>
        </a:spcAft>
        <a:buChar char="–"/>
        <a:defRPr>
          <a:solidFill>
            <a:schemeClr val="tx1"/>
          </a:solidFill>
          <a:latin typeface="+mn-lt"/>
        </a:defRPr>
      </a:lvl2pPr>
      <a:lvl3pPr marL="688975" indent="-117475" algn="l" rtl="0" eaLnBrk="0" fontAlgn="base" hangingPunct="0">
        <a:spcBef>
          <a:spcPct val="20000"/>
        </a:spcBef>
        <a:spcAft>
          <a:spcPct val="30000"/>
        </a:spcAft>
        <a:buFont typeface="Wingdings" pitchFamily="2" charset="2"/>
        <a:buChar char="§"/>
        <a:defRPr sz="1600">
          <a:solidFill>
            <a:schemeClr val="tx1"/>
          </a:solidFill>
          <a:latin typeface="+mn-lt"/>
        </a:defRPr>
      </a:lvl3pPr>
      <a:lvl4pPr marL="1600200" indent="-228600" algn="l" rtl="0" eaLnBrk="0" fontAlgn="base" hangingPunct="0">
        <a:spcBef>
          <a:spcPct val="20000"/>
        </a:spcBef>
        <a:spcAft>
          <a:spcPct val="0"/>
        </a:spcAft>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escarpmentnetwork.org/pdf/Exhibit1_NEWineriesMap_Nov2009.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yellowjerseywine.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feature=player_embedded&amp;v=qa2ElPaiY2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www.youtube.com/watch?v=yK9v4YMMyLY"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ine-economics.org/" TargetMode="External"/><Relationship Id="rId2" Type="http://schemas.openxmlformats.org/officeDocument/2006/relationships/hyperlink" Target="http://www.wineeconomist.com/" TargetMode="External"/><Relationship Id="rId1" Type="http://schemas.openxmlformats.org/officeDocument/2006/relationships/slideLayout" Target="../slideLayouts/slideLayout2.xml"/><Relationship Id="rId4" Type="http://schemas.openxmlformats.org/officeDocument/2006/relationships/hyperlink" Target="http://www.morssglobalfinance.com/judgments-of-paris-princeton-and-lenox-part-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Wine: A Poster Child for Globalization</a:t>
            </a:r>
            <a:endParaRPr lang="en-US" dirty="0"/>
          </a:p>
        </p:txBody>
      </p:sp>
      <p:sp>
        <p:nvSpPr>
          <p:cNvPr id="3" name="Subtitle 2"/>
          <p:cNvSpPr>
            <a:spLocks noGrp="1"/>
          </p:cNvSpPr>
          <p:nvPr>
            <p:ph type="subTitle" idx="1"/>
          </p:nvPr>
        </p:nvSpPr>
        <p:spPr/>
        <p:txBody>
          <a:bodyPr/>
          <a:lstStyle/>
          <a:p>
            <a:r>
              <a:rPr lang="en-US" dirty="0" smtClean="0"/>
              <a:t>March 5, 2013</a:t>
            </a:r>
          </a:p>
          <a:p>
            <a:r>
              <a:rPr lang="en-US" dirty="0" smtClean="0"/>
              <a:t>Merton Finkler, </a:t>
            </a:r>
            <a:r>
              <a:rPr lang="en-US" dirty="0" err="1" smtClean="0"/>
              <a:t>Ph.D</a:t>
            </a:r>
            <a:endParaRPr lang="en-US" dirty="0"/>
          </a:p>
        </p:txBody>
      </p:sp>
    </p:spTree>
    <p:extLst>
      <p:ext uri="{BB962C8B-B14F-4D97-AF65-F5344CB8AC3E}">
        <p14:creationId xmlns:p14="http://schemas.microsoft.com/office/powerpoint/2010/main" val="3577523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Wine circa 1995</a:t>
            </a:r>
            <a:endParaRPr lang="en-US" dirty="0"/>
          </a:p>
        </p:txBody>
      </p:sp>
      <p:sp>
        <p:nvSpPr>
          <p:cNvPr id="3" name="Content Placeholder 2"/>
          <p:cNvSpPr>
            <a:spLocks noGrp="1"/>
          </p:cNvSpPr>
          <p:nvPr>
            <p:ph idx="1"/>
          </p:nvPr>
        </p:nvSpPr>
        <p:spPr/>
        <p:txBody>
          <a:bodyPr/>
          <a:lstStyle/>
          <a:p>
            <a:r>
              <a:rPr lang="en-US" dirty="0" smtClean="0"/>
              <a:t>Number of US wineries tripled to 1,817</a:t>
            </a:r>
          </a:p>
          <a:p>
            <a:r>
              <a:rPr lang="en-US" dirty="0" smtClean="0"/>
              <a:t>All but 3 states had at least one winery</a:t>
            </a:r>
          </a:p>
          <a:p>
            <a:r>
              <a:rPr lang="en-US" dirty="0" smtClean="0"/>
              <a:t>Wisconsin had 13 wineries</a:t>
            </a:r>
          </a:p>
          <a:p>
            <a:r>
              <a:rPr lang="en-US" dirty="0" smtClean="0"/>
              <a:t>Few wine bars – concentrated in California and the Northeast</a:t>
            </a:r>
          </a:p>
          <a:p>
            <a:r>
              <a:rPr lang="en-US" dirty="0" smtClean="0"/>
              <a:t>Blending of grapes for improved quality was still relatively rare.</a:t>
            </a:r>
            <a:endParaRPr lang="en-US" dirty="0"/>
          </a:p>
        </p:txBody>
      </p:sp>
    </p:spTree>
    <p:extLst>
      <p:ext uri="{BB962C8B-B14F-4D97-AF65-F5344CB8AC3E}">
        <p14:creationId xmlns:p14="http://schemas.microsoft.com/office/powerpoint/2010/main" val="3143642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Wine 2010 – US Background</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There were 6,672 wineries in the US in 2010 (10 x 1975) </a:t>
            </a:r>
          </a:p>
          <a:p>
            <a:r>
              <a:rPr lang="en-US" dirty="0" smtClean="0"/>
              <a:t>All fifty states had at least 2 wineries ; 41 states had at least 10 wineries</a:t>
            </a:r>
          </a:p>
          <a:p>
            <a:r>
              <a:rPr lang="en-US" dirty="0" smtClean="0"/>
              <a:t>Wisconsin had 65 wineries (13x – 1975)</a:t>
            </a:r>
          </a:p>
          <a:p>
            <a:r>
              <a:rPr lang="en-US" dirty="0" smtClean="0"/>
              <a:t>Some wine companies – </a:t>
            </a:r>
            <a:r>
              <a:rPr lang="en-US" i="1" dirty="0" smtClean="0"/>
              <a:t>e.g.</a:t>
            </a:r>
            <a:r>
              <a:rPr lang="en-US" dirty="0" smtClean="0"/>
              <a:t> Castle Rock (25</a:t>
            </a:r>
            <a:r>
              <a:rPr lang="en-US" baseline="30000" dirty="0" smtClean="0"/>
              <a:t>th</a:t>
            </a:r>
            <a:r>
              <a:rPr lang="en-US" dirty="0" smtClean="0"/>
              <a:t> largest wine seller in US) - own no vineyard or winery.</a:t>
            </a:r>
          </a:p>
          <a:p>
            <a:r>
              <a:rPr lang="en-US" dirty="0" smtClean="0"/>
              <a:t>35% of wine consumed in the US is </a:t>
            </a:r>
            <a:r>
              <a:rPr lang="en-US" dirty="0" smtClean="0"/>
              <a:t>imported </a:t>
            </a:r>
            <a:endParaRPr lang="en-US" dirty="0" smtClean="0"/>
          </a:p>
        </p:txBody>
      </p:sp>
    </p:spTree>
    <p:extLst>
      <p:ext uri="{BB962C8B-B14F-4D97-AF65-F5344CB8AC3E}">
        <p14:creationId xmlns:p14="http://schemas.microsoft.com/office/powerpoint/2010/main" val="4223403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Globalization</a:t>
            </a:r>
            <a:endParaRPr lang="en-US" dirty="0"/>
          </a:p>
        </p:txBody>
      </p:sp>
      <p:sp>
        <p:nvSpPr>
          <p:cNvPr id="3" name="Content Placeholder 2"/>
          <p:cNvSpPr>
            <a:spLocks noGrp="1"/>
          </p:cNvSpPr>
          <p:nvPr>
            <p:ph idx="1"/>
          </p:nvPr>
        </p:nvSpPr>
        <p:spPr>
          <a:xfrm>
            <a:off x="457200" y="1600200"/>
            <a:ext cx="8229600" cy="4648200"/>
          </a:xfrm>
        </p:spPr>
        <p:txBody>
          <a:bodyPr>
            <a:normAutofit fontScale="92500" lnSpcReduction="20000"/>
          </a:bodyPr>
          <a:lstStyle/>
          <a:p>
            <a:r>
              <a:rPr lang="en-US" dirty="0"/>
              <a:t>Specialization means grape </a:t>
            </a:r>
            <a:r>
              <a:rPr lang="en-US" dirty="0" smtClean="0"/>
              <a:t>farming, wine making, </a:t>
            </a:r>
            <a:r>
              <a:rPr lang="en-US" dirty="0"/>
              <a:t>and </a:t>
            </a:r>
            <a:r>
              <a:rPr lang="en-US" dirty="0" smtClean="0"/>
              <a:t>wine selling done </a:t>
            </a:r>
            <a:r>
              <a:rPr lang="en-US" dirty="0"/>
              <a:t>by different organizations </a:t>
            </a:r>
            <a:r>
              <a:rPr lang="en-US" dirty="0" smtClean="0"/>
              <a:t>connected by </a:t>
            </a:r>
            <a:r>
              <a:rPr lang="en-US" dirty="0"/>
              <a:t>a supply </a:t>
            </a:r>
            <a:r>
              <a:rPr lang="en-US" dirty="0" smtClean="0"/>
              <a:t>chain</a:t>
            </a:r>
          </a:p>
          <a:p>
            <a:r>
              <a:rPr lang="en-US" dirty="0" smtClean="0"/>
              <a:t>Global wine makers common – Michel Rolland</a:t>
            </a:r>
            <a:endParaRPr lang="en-US" dirty="0"/>
          </a:p>
          <a:p>
            <a:r>
              <a:rPr lang="en-US" dirty="0"/>
              <a:t>One result:  Two Buck </a:t>
            </a:r>
            <a:r>
              <a:rPr lang="en-US" dirty="0" smtClean="0"/>
              <a:t>Chuck – One Euro </a:t>
            </a:r>
            <a:r>
              <a:rPr lang="en-US" dirty="0" err="1" smtClean="0"/>
              <a:t>Aldi</a:t>
            </a:r>
            <a:endParaRPr lang="en-US" dirty="0"/>
          </a:p>
          <a:p>
            <a:r>
              <a:rPr lang="en-US" dirty="0"/>
              <a:t>Another result:  Bottling and wine making need not take place </a:t>
            </a:r>
            <a:r>
              <a:rPr lang="en-US" dirty="0" smtClean="0"/>
              <a:t>near </a:t>
            </a:r>
            <a:r>
              <a:rPr lang="en-US" dirty="0"/>
              <a:t>where grapes are </a:t>
            </a:r>
            <a:r>
              <a:rPr lang="en-US" dirty="0" smtClean="0"/>
              <a:t>grown; thus as </a:t>
            </a:r>
            <a:r>
              <a:rPr lang="en-US" dirty="0" err="1" smtClean="0"/>
              <a:t>Veseth</a:t>
            </a:r>
            <a:r>
              <a:rPr lang="en-US" dirty="0" smtClean="0"/>
              <a:t> puts it “Sell Local, </a:t>
            </a:r>
            <a:r>
              <a:rPr lang="en-US" smtClean="0"/>
              <a:t>Source Global”</a:t>
            </a:r>
            <a:endParaRPr lang="en-US" dirty="0"/>
          </a:p>
          <a:p>
            <a:r>
              <a:rPr lang="en-US" dirty="0"/>
              <a:t>Third result: Much wine is shipped in sealed </a:t>
            </a:r>
            <a:r>
              <a:rPr lang="en-US" dirty="0" err="1"/>
              <a:t>blatters</a:t>
            </a:r>
            <a:r>
              <a:rPr lang="en-US" dirty="0"/>
              <a:t> inside boxes and bottled by </a:t>
            </a:r>
            <a:r>
              <a:rPr lang="en-US" dirty="0" smtClean="0"/>
              <a:t>distributors for worldwide sale. (50% of New World exports)</a:t>
            </a:r>
            <a:endParaRPr lang="en-US" dirty="0"/>
          </a:p>
          <a:p>
            <a:endParaRPr lang="en-US" dirty="0"/>
          </a:p>
          <a:p>
            <a:endParaRPr lang="en-US" dirty="0"/>
          </a:p>
        </p:txBody>
      </p:sp>
    </p:spTree>
    <p:extLst>
      <p:ext uri="{BB962C8B-B14F-4D97-AF65-F5344CB8AC3E}">
        <p14:creationId xmlns:p14="http://schemas.microsoft.com/office/powerpoint/2010/main" val="1072700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Wine </a:t>
            </a:r>
            <a:r>
              <a:rPr lang="en-US" dirty="0" err="1" smtClean="0"/>
              <a:t>Blatter</a:t>
            </a:r>
            <a:r>
              <a:rPr lang="en-US" dirty="0" smtClean="0"/>
              <a:t> Contains 24,000 liters or 32,000 bottles of enjoyment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862930"/>
            <a:ext cx="8077200" cy="4537869"/>
          </a:xfrm>
        </p:spPr>
      </p:pic>
    </p:spTree>
    <p:extLst>
      <p:ext uri="{BB962C8B-B14F-4D97-AF65-F5344CB8AC3E}">
        <p14:creationId xmlns:p14="http://schemas.microsoft.com/office/powerpoint/2010/main" val="84100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Blends are Abundant and </a:t>
            </a:r>
            <a:br>
              <a:rPr lang="en-US" dirty="0" smtClean="0"/>
            </a:br>
            <a:r>
              <a:rPr lang="en-US" dirty="0" smtClean="0"/>
              <a:t>of Decent Quality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Some wineries give specific percentages</a:t>
            </a:r>
          </a:p>
          <a:p>
            <a:pPr lvl="1"/>
            <a:r>
              <a:rPr lang="en-US" dirty="0" err="1" smtClean="0"/>
              <a:t>Meritage</a:t>
            </a:r>
            <a:r>
              <a:rPr lang="en-US" dirty="0" smtClean="0"/>
              <a:t> (Sterling) – 57% Cab S, 37% Merlot, …</a:t>
            </a:r>
          </a:p>
          <a:p>
            <a:pPr lvl="1"/>
            <a:r>
              <a:rPr lang="en-US" dirty="0" smtClean="0"/>
              <a:t>80/20 (Stones Throw)</a:t>
            </a:r>
          </a:p>
          <a:p>
            <a:r>
              <a:rPr lang="en-US" dirty="0" smtClean="0"/>
              <a:t>Some just identify the grapes</a:t>
            </a:r>
          </a:p>
          <a:p>
            <a:pPr lvl="1"/>
            <a:r>
              <a:rPr lang="en-US" dirty="0" smtClean="0"/>
              <a:t>Cellar #8 from Asti Winery notes 8 varietals</a:t>
            </a:r>
          </a:p>
          <a:p>
            <a:r>
              <a:rPr lang="en-US" dirty="0" smtClean="0"/>
              <a:t>Some just say it’s a blend</a:t>
            </a:r>
          </a:p>
          <a:p>
            <a:pPr lvl="1"/>
            <a:r>
              <a:rPr lang="en-US" dirty="0" smtClean="0"/>
              <a:t>Kendall Jackson’s Summation – grapes originally from Loire and Rhone Valleys – sells for price similar to its Chardonnay</a:t>
            </a:r>
            <a:r>
              <a:rPr lang="en-US" dirty="0" smtClean="0"/>
              <a:t>.</a:t>
            </a:r>
          </a:p>
          <a:p>
            <a:r>
              <a:rPr lang="en-US" dirty="0" smtClean="0"/>
              <a:t>Yellowtail – 650 different sources</a:t>
            </a:r>
          </a:p>
        </p:txBody>
      </p:sp>
    </p:spTree>
    <p:extLst>
      <p:ext uri="{BB962C8B-B14F-4D97-AF65-F5344CB8AC3E}">
        <p14:creationId xmlns:p14="http://schemas.microsoft.com/office/powerpoint/2010/main" val="1127437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447800"/>
            <a:ext cx="7924800" cy="4876800"/>
          </a:xfrm>
        </p:spPr>
      </p:pic>
    </p:spTree>
    <p:extLst>
      <p:ext uri="{BB962C8B-B14F-4D97-AF65-F5344CB8AC3E}">
        <p14:creationId xmlns:p14="http://schemas.microsoft.com/office/powerpoint/2010/main" val="3765699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Wine Production (2010)</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sz="2800" dirty="0" smtClean="0"/>
              <a:t>Most grapes grown between 30</a:t>
            </a:r>
            <a:r>
              <a:rPr lang="en-US" sz="2800" baseline="30000" dirty="0" smtClean="0"/>
              <a:t>th</a:t>
            </a:r>
            <a:r>
              <a:rPr lang="en-US" sz="2800" dirty="0" smtClean="0"/>
              <a:t> and 50</a:t>
            </a:r>
            <a:r>
              <a:rPr lang="en-US" sz="2800" baseline="30000" dirty="0" smtClean="0"/>
              <a:t>th</a:t>
            </a:r>
            <a:r>
              <a:rPr lang="en-US" sz="2800" dirty="0" smtClean="0"/>
              <a:t> latitudes</a:t>
            </a:r>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802592553"/>
              </p:ext>
            </p:extLst>
          </p:nvPr>
        </p:nvGraphicFramePr>
        <p:xfrm>
          <a:off x="1524000" y="1904999"/>
          <a:ext cx="6096000" cy="4495799"/>
        </p:xfrm>
        <a:graphic>
          <a:graphicData uri="http://schemas.openxmlformats.org/drawingml/2006/table">
            <a:tbl>
              <a:tblPr firstRow="1" bandRow="1">
                <a:tableStyleId>{5C22544A-7EE6-4342-B048-85BDC9FD1C3A}</a:tableStyleId>
              </a:tblPr>
              <a:tblGrid>
                <a:gridCol w="2032000"/>
                <a:gridCol w="2032000"/>
                <a:gridCol w="2032000"/>
              </a:tblGrid>
              <a:tr h="676512">
                <a:tc>
                  <a:txBody>
                    <a:bodyPr/>
                    <a:lstStyle/>
                    <a:p>
                      <a:r>
                        <a:rPr lang="en-US" dirty="0" smtClean="0"/>
                        <a:t>Country</a:t>
                      </a:r>
                      <a:endParaRPr lang="en-US" dirty="0"/>
                    </a:p>
                  </a:txBody>
                  <a:tcPr/>
                </a:tc>
                <a:tc>
                  <a:txBody>
                    <a:bodyPr/>
                    <a:lstStyle/>
                    <a:p>
                      <a:r>
                        <a:rPr lang="en-US" dirty="0" smtClean="0"/>
                        <a:t>Production (million liters)</a:t>
                      </a:r>
                      <a:endParaRPr lang="en-US" dirty="0"/>
                    </a:p>
                  </a:txBody>
                  <a:tcPr/>
                </a:tc>
                <a:tc>
                  <a:txBody>
                    <a:bodyPr/>
                    <a:lstStyle/>
                    <a:p>
                      <a:r>
                        <a:rPr lang="en-US" dirty="0" smtClean="0"/>
                        <a:t>% of World Total</a:t>
                      </a:r>
                      <a:endParaRPr lang="en-US" dirty="0"/>
                    </a:p>
                  </a:txBody>
                  <a:tcPr/>
                </a:tc>
              </a:tr>
              <a:tr h="575266">
                <a:tc>
                  <a:txBody>
                    <a:bodyPr/>
                    <a:lstStyle/>
                    <a:p>
                      <a:r>
                        <a:rPr lang="en-US" dirty="0" smtClean="0"/>
                        <a:t>France</a:t>
                      </a:r>
                      <a:endParaRPr lang="en-US" dirty="0"/>
                    </a:p>
                  </a:txBody>
                  <a:tcPr/>
                </a:tc>
                <a:tc>
                  <a:txBody>
                    <a:bodyPr/>
                    <a:lstStyle/>
                    <a:p>
                      <a:r>
                        <a:rPr lang="en-US" dirty="0" smtClean="0"/>
                        <a:t>4,627</a:t>
                      </a:r>
                      <a:endParaRPr lang="en-US" dirty="0"/>
                    </a:p>
                  </a:txBody>
                  <a:tcPr/>
                </a:tc>
                <a:tc>
                  <a:txBody>
                    <a:bodyPr/>
                    <a:lstStyle/>
                    <a:p>
                      <a:r>
                        <a:rPr lang="en-US" dirty="0" smtClean="0"/>
                        <a:t>17.5%</a:t>
                      </a:r>
                      <a:endParaRPr lang="en-US" dirty="0"/>
                    </a:p>
                  </a:txBody>
                  <a:tcPr/>
                </a:tc>
              </a:tr>
              <a:tr h="575266">
                <a:tc>
                  <a:txBody>
                    <a:bodyPr/>
                    <a:lstStyle/>
                    <a:p>
                      <a:r>
                        <a:rPr lang="en-US" dirty="0" smtClean="0"/>
                        <a:t>Italy</a:t>
                      </a:r>
                      <a:endParaRPr lang="en-US" dirty="0"/>
                    </a:p>
                  </a:txBody>
                  <a:tcPr/>
                </a:tc>
                <a:tc>
                  <a:txBody>
                    <a:bodyPr/>
                    <a:lstStyle/>
                    <a:p>
                      <a:r>
                        <a:rPr lang="en-US" dirty="0" smtClean="0"/>
                        <a:t>4,580</a:t>
                      </a:r>
                      <a:endParaRPr lang="en-US" dirty="0"/>
                    </a:p>
                  </a:txBody>
                  <a:tcPr/>
                </a:tc>
                <a:tc>
                  <a:txBody>
                    <a:bodyPr/>
                    <a:lstStyle/>
                    <a:p>
                      <a:r>
                        <a:rPr lang="en-US" dirty="0" smtClean="0"/>
                        <a:t>17.4%</a:t>
                      </a:r>
                      <a:endParaRPr lang="en-US" dirty="0"/>
                    </a:p>
                  </a:txBody>
                  <a:tcPr/>
                </a:tc>
              </a:tr>
              <a:tr h="575266">
                <a:tc>
                  <a:txBody>
                    <a:bodyPr/>
                    <a:lstStyle/>
                    <a:p>
                      <a:r>
                        <a:rPr lang="en-US" dirty="0" smtClean="0"/>
                        <a:t>Spain</a:t>
                      </a:r>
                      <a:endParaRPr lang="en-US" dirty="0"/>
                    </a:p>
                  </a:txBody>
                  <a:tcPr/>
                </a:tc>
                <a:tc>
                  <a:txBody>
                    <a:bodyPr/>
                    <a:lstStyle/>
                    <a:p>
                      <a:r>
                        <a:rPr lang="en-US" dirty="0" smtClean="0"/>
                        <a:t>3,610</a:t>
                      </a:r>
                      <a:endParaRPr lang="en-US" dirty="0"/>
                    </a:p>
                  </a:txBody>
                  <a:tcPr/>
                </a:tc>
                <a:tc>
                  <a:txBody>
                    <a:bodyPr/>
                    <a:lstStyle/>
                    <a:p>
                      <a:r>
                        <a:rPr lang="en-US" dirty="0" smtClean="0"/>
                        <a:t>13.7%</a:t>
                      </a:r>
                      <a:endParaRPr lang="en-US" dirty="0"/>
                    </a:p>
                  </a:txBody>
                  <a:tcPr/>
                </a:tc>
              </a:tr>
              <a:tr h="575266">
                <a:tc>
                  <a:txBody>
                    <a:bodyPr/>
                    <a:lstStyle/>
                    <a:p>
                      <a:r>
                        <a:rPr lang="en-US" dirty="0" smtClean="0"/>
                        <a:t>United States</a:t>
                      </a:r>
                      <a:endParaRPr lang="en-US" dirty="0"/>
                    </a:p>
                  </a:txBody>
                  <a:tcPr/>
                </a:tc>
                <a:tc>
                  <a:txBody>
                    <a:bodyPr/>
                    <a:lstStyle/>
                    <a:p>
                      <a:r>
                        <a:rPr lang="en-US" dirty="0" smtClean="0"/>
                        <a:t>2,653</a:t>
                      </a:r>
                      <a:endParaRPr lang="en-US" dirty="0"/>
                    </a:p>
                  </a:txBody>
                  <a:tcPr/>
                </a:tc>
                <a:tc>
                  <a:txBody>
                    <a:bodyPr/>
                    <a:lstStyle/>
                    <a:p>
                      <a:r>
                        <a:rPr lang="en-US" dirty="0" smtClean="0"/>
                        <a:t>  9.9%</a:t>
                      </a:r>
                      <a:endParaRPr lang="en-US" dirty="0"/>
                    </a:p>
                  </a:txBody>
                  <a:tcPr/>
                </a:tc>
              </a:tr>
              <a:tr h="575266">
                <a:tc>
                  <a:txBody>
                    <a:bodyPr/>
                    <a:lstStyle/>
                    <a:p>
                      <a:r>
                        <a:rPr lang="en-US" dirty="0" smtClean="0"/>
                        <a:t>Argentina</a:t>
                      </a:r>
                      <a:endParaRPr lang="en-US" dirty="0"/>
                    </a:p>
                  </a:txBody>
                  <a:tcPr/>
                </a:tc>
                <a:tc>
                  <a:txBody>
                    <a:bodyPr/>
                    <a:lstStyle/>
                    <a:p>
                      <a:r>
                        <a:rPr lang="en-US" dirty="0" smtClean="0"/>
                        <a:t>1,625</a:t>
                      </a:r>
                      <a:endParaRPr lang="en-US" dirty="0"/>
                    </a:p>
                  </a:txBody>
                  <a:tcPr/>
                </a:tc>
                <a:tc>
                  <a:txBody>
                    <a:bodyPr/>
                    <a:lstStyle/>
                    <a:p>
                      <a:r>
                        <a:rPr lang="en-US" dirty="0" smtClean="0"/>
                        <a:t>  6.2%</a:t>
                      </a:r>
                      <a:endParaRPr lang="en-US" dirty="0"/>
                    </a:p>
                  </a:txBody>
                  <a:tcPr/>
                </a:tc>
              </a:tr>
              <a:tr h="575266">
                <a:tc>
                  <a:txBody>
                    <a:bodyPr/>
                    <a:lstStyle/>
                    <a:p>
                      <a:r>
                        <a:rPr lang="en-US" dirty="0" smtClean="0"/>
                        <a:t>Australia</a:t>
                      </a:r>
                      <a:endParaRPr lang="en-US" dirty="0"/>
                    </a:p>
                  </a:txBody>
                  <a:tcPr/>
                </a:tc>
                <a:tc>
                  <a:txBody>
                    <a:bodyPr/>
                    <a:lstStyle/>
                    <a:p>
                      <a:r>
                        <a:rPr lang="en-US" dirty="0" smtClean="0"/>
                        <a:t>1,073</a:t>
                      </a:r>
                      <a:endParaRPr lang="en-US" dirty="0"/>
                    </a:p>
                  </a:txBody>
                  <a:tcPr/>
                </a:tc>
                <a:tc>
                  <a:txBody>
                    <a:bodyPr/>
                    <a:lstStyle/>
                    <a:p>
                      <a:r>
                        <a:rPr lang="en-US" dirty="0" smtClean="0"/>
                        <a:t>  4.1% </a:t>
                      </a:r>
                      <a:endParaRPr lang="en-US" dirty="0"/>
                    </a:p>
                  </a:txBody>
                  <a:tcPr/>
                </a:tc>
              </a:tr>
              <a:tr h="367691">
                <a:tc>
                  <a:txBody>
                    <a:bodyPr/>
                    <a:lstStyle/>
                    <a:p>
                      <a:r>
                        <a:rPr lang="en-US" dirty="0" smtClean="0"/>
                        <a:t>China</a:t>
                      </a:r>
                      <a:endParaRPr lang="en-US" dirty="0"/>
                    </a:p>
                  </a:txBody>
                  <a:tcPr/>
                </a:tc>
                <a:tc>
                  <a:txBody>
                    <a:bodyPr/>
                    <a:lstStyle/>
                    <a:p>
                      <a:r>
                        <a:rPr lang="en-US" dirty="0" smtClean="0"/>
                        <a:t>   425</a:t>
                      </a:r>
                      <a:endParaRPr lang="en-US" dirty="0"/>
                    </a:p>
                  </a:txBody>
                  <a:tcPr/>
                </a:tc>
                <a:tc>
                  <a:txBody>
                    <a:bodyPr/>
                    <a:lstStyle/>
                    <a:p>
                      <a:r>
                        <a:rPr lang="en-US" dirty="0" smtClean="0"/>
                        <a:t>  1.6%</a:t>
                      </a:r>
                      <a:endParaRPr lang="en-US" dirty="0"/>
                    </a:p>
                  </a:txBody>
                  <a:tcPr/>
                </a:tc>
              </a:tr>
            </a:tbl>
          </a:graphicData>
        </a:graphic>
      </p:graphicFrame>
    </p:spTree>
    <p:extLst>
      <p:ext uri="{BB962C8B-B14F-4D97-AF65-F5344CB8AC3E}">
        <p14:creationId xmlns:p14="http://schemas.microsoft.com/office/powerpoint/2010/main" val="1338341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Vineyard Cost per Hectare</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smtClean="0"/>
              <a:t>US and Europe - $50,000 per hectare for land suitable for vineyards ($20,000/ acre)</a:t>
            </a:r>
          </a:p>
          <a:p>
            <a:r>
              <a:rPr lang="en-US" dirty="0" smtClean="0"/>
              <a:t>Established vineyards – up to $750,000/hectare</a:t>
            </a:r>
          </a:p>
          <a:p>
            <a:r>
              <a:rPr lang="en-US" dirty="0" smtClean="0"/>
              <a:t>Argentina – land suitable - $10,000/ hectare and established vineyards– as low as $35,000/hectare</a:t>
            </a:r>
          </a:p>
          <a:p>
            <a:r>
              <a:rPr lang="en-US" dirty="0" smtClean="0"/>
              <a:t>Languedoc </a:t>
            </a:r>
            <a:r>
              <a:rPr lang="en-US" dirty="0"/>
              <a:t>– </a:t>
            </a:r>
            <a:r>
              <a:rPr lang="en-US" dirty="0" smtClean="0"/>
              <a:t>half million acres of vines over 30k wine makers, much of it subsidized by the EU and distilled into industrial alcohol</a:t>
            </a:r>
            <a:endParaRPr lang="en-US" dirty="0"/>
          </a:p>
          <a:p>
            <a:r>
              <a:rPr lang="en-US" dirty="0" smtClean="0"/>
              <a:t>Conclusion:  Given quality, it’s hard to compete with wine from Argentina, Australia &amp; Chile</a:t>
            </a:r>
          </a:p>
          <a:p>
            <a:endParaRPr lang="en-US" dirty="0"/>
          </a:p>
        </p:txBody>
      </p:sp>
    </p:spTree>
    <p:extLst>
      <p:ext uri="{BB962C8B-B14F-4D97-AF65-F5344CB8AC3E}">
        <p14:creationId xmlns:p14="http://schemas.microsoft.com/office/powerpoint/2010/main" val="2674105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Wine Consumption (2010)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1745050"/>
              </p:ext>
            </p:extLst>
          </p:nvPr>
        </p:nvGraphicFramePr>
        <p:xfrm>
          <a:off x="457200" y="1600200"/>
          <a:ext cx="8229600" cy="4191000"/>
        </p:xfrm>
        <a:graphic>
          <a:graphicData uri="http://schemas.openxmlformats.org/drawingml/2006/table">
            <a:tbl>
              <a:tblPr firstRow="1" bandRow="1">
                <a:tableStyleId>{5C22544A-7EE6-4342-B048-85BDC9FD1C3A}</a:tableStyleId>
              </a:tblPr>
              <a:tblGrid>
                <a:gridCol w="2057400"/>
                <a:gridCol w="2057400"/>
                <a:gridCol w="2057400"/>
                <a:gridCol w="2057400"/>
              </a:tblGrid>
              <a:tr h="523875">
                <a:tc>
                  <a:txBody>
                    <a:bodyPr/>
                    <a:lstStyle/>
                    <a:p>
                      <a:r>
                        <a:rPr lang="en-US" dirty="0" smtClean="0"/>
                        <a:t>Country</a:t>
                      </a:r>
                      <a:endParaRPr lang="en-US" dirty="0"/>
                    </a:p>
                  </a:txBody>
                  <a:tcPr/>
                </a:tc>
                <a:tc>
                  <a:txBody>
                    <a:bodyPr/>
                    <a:lstStyle/>
                    <a:p>
                      <a:r>
                        <a:rPr lang="en-US" dirty="0" smtClean="0"/>
                        <a:t>Liters per</a:t>
                      </a:r>
                      <a:r>
                        <a:rPr lang="en-US" baseline="0" dirty="0" smtClean="0"/>
                        <a:t> capita</a:t>
                      </a:r>
                      <a:endParaRPr lang="en-US" dirty="0"/>
                    </a:p>
                  </a:txBody>
                  <a:tcPr/>
                </a:tc>
                <a:tc>
                  <a:txBody>
                    <a:bodyPr/>
                    <a:lstStyle/>
                    <a:p>
                      <a:r>
                        <a:rPr lang="en-US" dirty="0" smtClean="0"/>
                        <a:t>Total Consumption</a:t>
                      </a:r>
                      <a:r>
                        <a:rPr lang="en-US" baseline="0" dirty="0" smtClean="0"/>
                        <a:t> </a:t>
                      </a:r>
                      <a:endParaRPr lang="en-US" dirty="0"/>
                    </a:p>
                  </a:txBody>
                  <a:tcPr/>
                </a:tc>
                <a:tc>
                  <a:txBody>
                    <a:bodyPr/>
                    <a:lstStyle/>
                    <a:p>
                      <a:r>
                        <a:rPr lang="en-US" dirty="0" smtClean="0"/>
                        <a:t>World Share</a:t>
                      </a:r>
                      <a:endParaRPr lang="en-US" dirty="0"/>
                    </a:p>
                  </a:txBody>
                  <a:tcPr/>
                </a:tc>
              </a:tr>
              <a:tr h="523875">
                <a:tc>
                  <a:txBody>
                    <a:bodyPr/>
                    <a:lstStyle/>
                    <a:p>
                      <a:r>
                        <a:rPr lang="en-US" dirty="0" smtClean="0"/>
                        <a:t>France</a:t>
                      </a:r>
                      <a:endParaRPr lang="en-US" dirty="0"/>
                    </a:p>
                  </a:txBody>
                  <a:tcPr/>
                </a:tc>
                <a:tc>
                  <a:txBody>
                    <a:bodyPr/>
                    <a:lstStyle/>
                    <a:p>
                      <a:r>
                        <a:rPr lang="en-US" dirty="0" smtClean="0"/>
                        <a:t>45.70</a:t>
                      </a:r>
                      <a:endParaRPr lang="en-US" dirty="0"/>
                    </a:p>
                  </a:txBody>
                  <a:tcPr/>
                </a:tc>
                <a:tc>
                  <a:txBody>
                    <a:bodyPr/>
                    <a:lstStyle/>
                    <a:p>
                      <a:r>
                        <a:rPr lang="en-US" dirty="0" smtClean="0"/>
                        <a:t>2,943 million</a:t>
                      </a:r>
                      <a:endParaRPr lang="en-US" dirty="0"/>
                    </a:p>
                  </a:txBody>
                  <a:tcPr/>
                </a:tc>
                <a:tc>
                  <a:txBody>
                    <a:bodyPr/>
                    <a:lstStyle/>
                    <a:p>
                      <a:r>
                        <a:rPr lang="en-US" dirty="0" smtClean="0"/>
                        <a:t>12.5%</a:t>
                      </a:r>
                      <a:endParaRPr lang="en-US" dirty="0"/>
                    </a:p>
                  </a:txBody>
                  <a:tcPr/>
                </a:tc>
              </a:tr>
              <a:tr h="523875">
                <a:tc>
                  <a:txBody>
                    <a:bodyPr/>
                    <a:lstStyle/>
                    <a:p>
                      <a:r>
                        <a:rPr lang="en-US" dirty="0" smtClean="0"/>
                        <a:t>Italy</a:t>
                      </a:r>
                      <a:endParaRPr lang="en-US" dirty="0"/>
                    </a:p>
                  </a:txBody>
                  <a:tcPr/>
                </a:tc>
                <a:tc>
                  <a:txBody>
                    <a:bodyPr/>
                    <a:lstStyle/>
                    <a:p>
                      <a:r>
                        <a:rPr lang="en-US" dirty="0" smtClean="0"/>
                        <a:t>42.15</a:t>
                      </a:r>
                      <a:endParaRPr lang="en-US" dirty="0"/>
                    </a:p>
                  </a:txBody>
                  <a:tcPr/>
                </a:tc>
                <a:tc>
                  <a:txBody>
                    <a:bodyPr/>
                    <a:lstStyle/>
                    <a:p>
                      <a:r>
                        <a:rPr lang="en-US" dirty="0" smtClean="0"/>
                        <a:t>2,449 million</a:t>
                      </a:r>
                      <a:endParaRPr lang="en-US" dirty="0"/>
                    </a:p>
                  </a:txBody>
                  <a:tcPr/>
                </a:tc>
                <a:tc>
                  <a:txBody>
                    <a:bodyPr/>
                    <a:lstStyle/>
                    <a:p>
                      <a:r>
                        <a:rPr lang="en-US" dirty="0" smtClean="0"/>
                        <a:t>10.4%</a:t>
                      </a:r>
                      <a:endParaRPr lang="en-US" dirty="0"/>
                    </a:p>
                  </a:txBody>
                  <a:tcPr/>
                </a:tc>
              </a:tr>
              <a:tr h="523875">
                <a:tc>
                  <a:txBody>
                    <a:bodyPr/>
                    <a:lstStyle/>
                    <a:p>
                      <a:r>
                        <a:rPr lang="en-US" dirty="0" smtClean="0"/>
                        <a:t>Spain</a:t>
                      </a:r>
                      <a:endParaRPr lang="en-US" dirty="0"/>
                    </a:p>
                  </a:txBody>
                  <a:tcPr/>
                </a:tc>
                <a:tc>
                  <a:txBody>
                    <a:bodyPr/>
                    <a:lstStyle/>
                    <a:p>
                      <a:r>
                        <a:rPr lang="en-US" dirty="0" smtClean="0"/>
                        <a:t>26.16</a:t>
                      </a:r>
                      <a:endParaRPr lang="en-US" dirty="0"/>
                    </a:p>
                  </a:txBody>
                  <a:tcPr/>
                </a:tc>
                <a:tc>
                  <a:txBody>
                    <a:bodyPr/>
                    <a:lstStyle/>
                    <a:p>
                      <a:r>
                        <a:rPr lang="en-US" dirty="0" smtClean="0"/>
                        <a:t>1,059 million</a:t>
                      </a:r>
                      <a:endParaRPr lang="en-US" dirty="0"/>
                    </a:p>
                  </a:txBody>
                  <a:tcPr/>
                </a:tc>
                <a:tc>
                  <a:txBody>
                    <a:bodyPr/>
                    <a:lstStyle/>
                    <a:p>
                      <a:r>
                        <a:rPr lang="en-US" dirty="0" smtClean="0"/>
                        <a:t>  4.5%</a:t>
                      </a:r>
                      <a:endParaRPr lang="en-US" dirty="0"/>
                    </a:p>
                  </a:txBody>
                  <a:tcPr/>
                </a:tc>
              </a:tr>
              <a:tr h="523875">
                <a:tc>
                  <a:txBody>
                    <a:bodyPr/>
                    <a:lstStyle/>
                    <a:p>
                      <a:r>
                        <a:rPr lang="en-US" dirty="0" smtClean="0"/>
                        <a:t>United States</a:t>
                      </a:r>
                      <a:endParaRPr lang="en-US" dirty="0"/>
                    </a:p>
                  </a:txBody>
                  <a:tcPr/>
                </a:tc>
                <a:tc>
                  <a:txBody>
                    <a:bodyPr/>
                    <a:lstStyle/>
                    <a:p>
                      <a:r>
                        <a:rPr lang="en-US" dirty="0" smtClean="0"/>
                        <a:t>  9.42</a:t>
                      </a:r>
                      <a:endParaRPr lang="en-US" dirty="0"/>
                    </a:p>
                  </a:txBody>
                  <a:tcPr/>
                </a:tc>
                <a:tc>
                  <a:txBody>
                    <a:bodyPr/>
                    <a:lstStyle/>
                    <a:p>
                      <a:r>
                        <a:rPr lang="en-US" dirty="0" smtClean="0"/>
                        <a:t>2,893 million</a:t>
                      </a:r>
                      <a:endParaRPr lang="en-US" dirty="0"/>
                    </a:p>
                  </a:txBody>
                  <a:tcPr/>
                </a:tc>
                <a:tc>
                  <a:txBody>
                    <a:bodyPr/>
                    <a:lstStyle/>
                    <a:p>
                      <a:r>
                        <a:rPr lang="en-US" dirty="0" smtClean="0"/>
                        <a:t> 12.3% </a:t>
                      </a:r>
                      <a:endParaRPr lang="en-US" dirty="0"/>
                    </a:p>
                  </a:txBody>
                  <a:tcPr/>
                </a:tc>
              </a:tr>
              <a:tr h="523875">
                <a:tc>
                  <a:txBody>
                    <a:bodyPr/>
                    <a:lstStyle/>
                    <a:p>
                      <a:r>
                        <a:rPr lang="en-US" dirty="0" smtClean="0"/>
                        <a:t>Argentina</a:t>
                      </a:r>
                      <a:endParaRPr lang="en-US" dirty="0"/>
                    </a:p>
                  </a:txBody>
                  <a:tcPr/>
                </a:tc>
                <a:tc>
                  <a:txBody>
                    <a:bodyPr/>
                    <a:lstStyle/>
                    <a:p>
                      <a:r>
                        <a:rPr lang="en-US" dirty="0" smtClean="0"/>
                        <a:t>23.74</a:t>
                      </a:r>
                      <a:endParaRPr lang="en-US" dirty="0"/>
                    </a:p>
                  </a:txBody>
                  <a:tcPr/>
                </a:tc>
                <a:tc>
                  <a:txBody>
                    <a:bodyPr/>
                    <a:lstStyle/>
                    <a:p>
                      <a:r>
                        <a:rPr lang="en-US" dirty="0" smtClean="0"/>
                        <a:t>    971 million</a:t>
                      </a:r>
                      <a:endParaRPr lang="en-US" dirty="0"/>
                    </a:p>
                  </a:txBody>
                  <a:tcPr/>
                </a:tc>
                <a:tc>
                  <a:txBody>
                    <a:bodyPr/>
                    <a:lstStyle/>
                    <a:p>
                      <a:r>
                        <a:rPr lang="en-US" dirty="0" smtClean="0"/>
                        <a:t>   4.1%</a:t>
                      </a:r>
                      <a:endParaRPr lang="en-US" dirty="0"/>
                    </a:p>
                  </a:txBody>
                  <a:tcPr/>
                </a:tc>
              </a:tr>
              <a:tr h="523875">
                <a:tc>
                  <a:txBody>
                    <a:bodyPr/>
                    <a:lstStyle/>
                    <a:p>
                      <a:r>
                        <a:rPr lang="en-US" dirty="0" smtClean="0"/>
                        <a:t>Australia</a:t>
                      </a:r>
                      <a:endParaRPr lang="en-US" dirty="0"/>
                    </a:p>
                  </a:txBody>
                  <a:tcPr/>
                </a:tc>
                <a:tc>
                  <a:txBody>
                    <a:bodyPr/>
                    <a:lstStyle/>
                    <a:p>
                      <a:r>
                        <a:rPr lang="en-US" dirty="0" smtClean="0"/>
                        <a:t>24.93</a:t>
                      </a:r>
                      <a:endParaRPr lang="en-US" dirty="0"/>
                    </a:p>
                  </a:txBody>
                  <a:tcPr/>
                </a:tc>
                <a:tc>
                  <a:txBody>
                    <a:bodyPr/>
                    <a:lstStyle/>
                    <a:p>
                      <a:r>
                        <a:rPr lang="en-US" dirty="0" smtClean="0"/>
                        <a:t>    531 million</a:t>
                      </a:r>
                      <a:endParaRPr lang="en-US" dirty="0"/>
                    </a:p>
                  </a:txBody>
                  <a:tcPr/>
                </a:tc>
                <a:tc>
                  <a:txBody>
                    <a:bodyPr/>
                    <a:lstStyle/>
                    <a:p>
                      <a:r>
                        <a:rPr lang="en-US" dirty="0" smtClean="0"/>
                        <a:t>   2.3%</a:t>
                      </a:r>
                      <a:endParaRPr lang="en-US" dirty="0"/>
                    </a:p>
                  </a:txBody>
                  <a:tcPr/>
                </a:tc>
              </a:tr>
              <a:tr h="523875">
                <a:tc>
                  <a:txBody>
                    <a:bodyPr/>
                    <a:lstStyle/>
                    <a:p>
                      <a:r>
                        <a:rPr lang="en-US" dirty="0" smtClean="0"/>
                        <a:t>China</a:t>
                      </a:r>
                      <a:endParaRPr lang="en-US" dirty="0"/>
                    </a:p>
                  </a:txBody>
                  <a:tcPr/>
                </a:tc>
                <a:tc>
                  <a:txBody>
                    <a:bodyPr/>
                    <a:lstStyle/>
                    <a:p>
                      <a:r>
                        <a:rPr lang="en-US" dirty="0" smtClean="0"/>
                        <a:t>  0.69</a:t>
                      </a:r>
                      <a:endParaRPr lang="en-US" dirty="0"/>
                    </a:p>
                  </a:txBody>
                  <a:tcPr/>
                </a:tc>
                <a:tc>
                  <a:txBody>
                    <a:bodyPr/>
                    <a:lstStyle/>
                    <a:p>
                      <a:r>
                        <a:rPr lang="en-US" dirty="0" smtClean="0"/>
                        <a:t>    923</a:t>
                      </a:r>
                      <a:r>
                        <a:rPr lang="en-US" baseline="0" dirty="0" smtClean="0"/>
                        <a:t> million</a:t>
                      </a:r>
                      <a:endParaRPr lang="en-US" dirty="0"/>
                    </a:p>
                  </a:txBody>
                  <a:tcPr/>
                </a:tc>
                <a:tc>
                  <a:txBody>
                    <a:bodyPr/>
                    <a:lstStyle/>
                    <a:p>
                      <a:r>
                        <a:rPr lang="en-US" dirty="0" smtClean="0"/>
                        <a:t>   3.9% </a:t>
                      </a:r>
                      <a:endParaRPr lang="en-US" dirty="0"/>
                    </a:p>
                  </a:txBody>
                  <a:tcPr/>
                </a:tc>
              </a:tr>
            </a:tbl>
          </a:graphicData>
        </a:graphic>
      </p:graphicFrame>
    </p:spTree>
    <p:extLst>
      <p:ext uri="{BB962C8B-B14F-4D97-AF65-F5344CB8AC3E}">
        <p14:creationId xmlns:p14="http://schemas.microsoft.com/office/powerpoint/2010/main" val="1644052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Gaps – Production minus Consumption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2751298"/>
              </p:ext>
            </p:extLst>
          </p:nvPr>
        </p:nvGraphicFramePr>
        <p:xfrm>
          <a:off x="457200" y="1640840"/>
          <a:ext cx="8229600" cy="3921760"/>
        </p:xfrm>
        <a:graphic>
          <a:graphicData uri="http://schemas.openxmlformats.org/drawingml/2006/table">
            <a:tbl>
              <a:tblPr firstRow="1" bandRow="1">
                <a:tableStyleId>{5C22544A-7EE6-4342-B048-85BDC9FD1C3A}</a:tableStyleId>
              </a:tblPr>
              <a:tblGrid>
                <a:gridCol w="2743200"/>
                <a:gridCol w="2743200"/>
                <a:gridCol w="2743200"/>
              </a:tblGrid>
              <a:tr h="490220">
                <a:tc>
                  <a:txBody>
                    <a:bodyPr/>
                    <a:lstStyle/>
                    <a:p>
                      <a:r>
                        <a:rPr lang="en-US" dirty="0" smtClean="0"/>
                        <a:t>Country</a:t>
                      </a:r>
                      <a:endParaRPr lang="en-US" dirty="0"/>
                    </a:p>
                  </a:txBody>
                  <a:tcPr/>
                </a:tc>
                <a:tc>
                  <a:txBody>
                    <a:bodyPr/>
                    <a:lstStyle/>
                    <a:p>
                      <a:r>
                        <a:rPr lang="en-US" dirty="0" smtClean="0"/>
                        <a:t>Gap</a:t>
                      </a:r>
                      <a:endParaRPr lang="en-US" dirty="0"/>
                    </a:p>
                  </a:txBody>
                  <a:tcPr/>
                </a:tc>
                <a:tc>
                  <a:txBody>
                    <a:bodyPr/>
                    <a:lstStyle/>
                    <a:p>
                      <a:r>
                        <a:rPr lang="en-US" dirty="0" smtClean="0"/>
                        <a:t>% of Production</a:t>
                      </a:r>
                      <a:endParaRPr lang="en-US" dirty="0"/>
                    </a:p>
                  </a:txBody>
                  <a:tcPr/>
                </a:tc>
              </a:tr>
              <a:tr h="490220">
                <a:tc>
                  <a:txBody>
                    <a:bodyPr/>
                    <a:lstStyle/>
                    <a:p>
                      <a:r>
                        <a:rPr lang="en-US" dirty="0" smtClean="0"/>
                        <a:t>France</a:t>
                      </a:r>
                      <a:endParaRPr lang="en-US" dirty="0"/>
                    </a:p>
                  </a:txBody>
                  <a:tcPr/>
                </a:tc>
                <a:tc>
                  <a:txBody>
                    <a:bodyPr/>
                    <a:lstStyle/>
                    <a:p>
                      <a:r>
                        <a:rPr lang="en-US" dirty="0" smtClean="0"/>
                        <a:t>1.684 million</a:t>
                      </a:r>
                      <a:endParaRPr lang="en-US" dirty="0"/>
                    </a:p>
                  </a:txBody>
                  <a:tcPr/>
                </a:tc>
                <a:tc>
                  <a:txBody>
                    <a:bodyPr/>
                    <a:lstStyle/>
                    <a:p>
                      <a:r>
                        <a:rPr lang="en-US" dirty="0" smtClean="0"/>
                        <a:t>36.3%</a:t>
                      </a:r>
                      <a:endParaRPr lang="en-US" dirty="0"/>
                    </a:p>
                  </a:txBody>
                  <a:tcPr/>
                </a:tc>
              </a:tr>
              <a:tr h="490220">
                <a:tc>
                  <a:txBody>
                    <a:bodyPr/>
                    <a:lstStyle/>
                    <a:p>
                      <a:r>
                        <a:rPr lang="en-US" dirty="0" smtClean="0"/>
                        <a:t>Italy</a:t>
                      </a:r>
                      <a:endParaRPr lang="en-US" dirty="0"/>
                    </a:p>
                  </a:txBody>
                  <a:tcPr/>
                </a:tc>
                <a:tc>
                  <a:txBody>
                    <a:bodyPr/>
                    <a:lstStyle/>
                    <a:p>
                      <a:r>
                        <a:rPr lang="en-US" dirty="0" smtClean="0"/>
                        <a:t>2,131 million</a:t>
                      </a:r>
                      <a:endParaRPr lang="en-US" dirty="0"/>
                    </a:p>
                  </a:txBody>
                  <a:tcPr/>
                </a:tc>
                <a:tc>
                  <a:txBody>
                    <a:bodyPr/>
                    <a:lstStyle/>
                    <a:p>
                      <a:r>
                        <a:rPr lang="en-US" dirty="0" smtClean="0"/>
                        <a:t>46.5%</a:t>
                      </a:r>
                      <a:endParaRPr lang="en-US" dirty="0"/>
                    </a:p>
                  </a:txBody>
                  <a:tcPr/>
                </a:tc>
              </a:tr>
              <a:tr h="490220">
                <a:tc>
                  <a:txBody>
                    <a:bodyPr/>
                    <a:lstStyle/>
                    <a:p>
                      <a:r>
                        <a:rPr lang="en-US" dirty="0" smtClean="0"/>
                        <a:t>Spain</a:t>
                      </a:r>
                      <a:endParaRPr lang="en-US" dirty="0"/>
                    </a:p>
                  </a:txBody>
                  <a:tcPr/>
                </a:tc>
                <a:tc>
                  <a:txBody>
                    <a:bodyPr/>
                    <a:lstStyle/>
                    <a:p>
                      <a:r>
                        <a:rPr lang="en-US" dirty="0" smtClean="0"/>
                        <a:t>2,551 million</a:t>
                      </a:r>
                      <a:endParaRPr lang="en-US" dirty="0"/>
                    </a:p>
                  </a:txBody>
                  <a:tcPr/>
                </a:tc>
                <a:tc>
                  <a:txBody>
                    <a:bodyPr/>
                    <a:lstStyle/>
                    <a:p>
                      <a:r>
                        <a:rPr lang="en-US" dirty="0" smtClean="0"/>
                        <a:t>70.7%</a:t>
                      </a:r>
                      <a:endParaRPr lang="en-US" dirty="0"/>
                    </a:p>
                  </a:txBody>
                  <a:tcPr/>
                </a:tc>
              </a:tr>
              <a:tr h="490220">
                <a:tc>
                  <a:txBody>
                    <a:bodyPr/>
                    <a:lstStyle/>
                    <a:p>
                      <a:r>
                        <a:rPr lang="en-US" dirty="0" smtClean="0"/>
                        <a:t>United States</a:t>
                      </a:r>
                      <a:endParaRPr lang="en-US" dirty="0"/>
                    </a:p>
                  </a:txBody>
                  <a:tcPr/>
                </a:tc>
                <a:tc>
                  <a:txBody>
                    <a:bodyPr/>
                    <a:lstStyle/>
                    <a:p>
                      <a:r>
                        <a:rPr lang="en-US" dirty="0" smtClean="0"/>
                        <a:t>- 240 million</a:t>
                      </a:r>
                      <a:endParaRPr lang="en-US" dirty="0"/>
                    </a:p>
                  </a:txBody>
                  <a:tcPr/>
                </a:tc>
                <a:tc>
                  <a:txBody>
                    <a:bodyPr/>
                    <a:lstStyle/>
                    <a:p>
                      <a:r>
                        <a:rPr lang="en-US" dirty="0" smtClean="0"/>
                        <a:t>- 9.0%</a:t>
                      </a:r>
                      <a:endParaRPr lang="en-US" dirty="0"/>
                    </a:p>
                  </a:txBody>
                  <a:tcPr/>
                </a:tc>
              </a:tr>
              <a:tr h="490220">
                <a:tc>
                  <a:txBody>
                    <a:bodyPr/>
                    <a:lstStyle/>
                    <a:p>
                      <a:r>
                        <a:rPr lang="en-US" dirty="0" smtClean="0"/>
                        <a:t>Argentina</a:t>
                      </a:r>
                      <a:endParaRPr lang="en-US" dirty="0"/>
                    </a:p>
                  </a:txBody>
                  <a:tcPr/>
                </a:tc>
                <a:tc>
                  <a:txBody>
                    <a:bodyPr/>
                    <a:lstStyle/>
                    <a:p>
                      <a:r>
                        <a:rPr lang="en-US" dirty="0" smtClean="0"/>
                        <a:t>   654 million</a:t>
                      </a:r>
                      <a:endParaRPr lang="en-US" dirty="0"/>
                    </a:p>
                  </a:txBody>
                  <a:tcPr/>
                </a:tc>
                <a:tc>
                  <a:txBody>
                    <a:bodyPr/>
                    <a:lstStyle/>
                    <a:p>
                      <a:r>
                        <a:rPr lang="en-US" dirty="0" smtClean="0"/>
                        <a:t>40.2%</a:t>
                      </a:r>
                      <a:endParaRPr lang="en-US" dirty="0"/>
                    </a:p>
                  </a:txBody>
                  <a:tcPr/>
                </a:tc>
              </a:tr>
              <a:tr h="490220">
                <a:tc>
                  <a:txBody>
                    <a:bodyPr/>
                    <a:lstStyle/>
                    <a:p>
                      <a:r>
                        <a:rPr lang="en-US" dirty="0" smtClean="0"/>
                        <a:t>Australia</a:t>
                      </a:r>
                      <a:endParaRPr lang="en-US" dirty="0"/>
                    </a:p>
                  </a:txBody>
                  <a:tcPr/>
                </a:tc>
                <a:tc>
                  <a:txBody>
                    <a:bodyPr/>
                    <a:lstStyle/>
                    <a:p>
                      <a:r>
                        <a:rPr lang="en-US" dirty="0" smtClean="0"/>
                        <a:t>   102 million</a:t>
                      </a:r>
                      <a:endParaRPr lang="en-US" dirty="0"/>
                    </a:p>
                  </a:txBody>
                  <a:tcPr/>
                </a:tc>
                <a:tc>
                  <a:txBody>
                    <a:bodyPr/>
                    <a:lstStyle/>
                    <a:p>
                      <a:r>
                        <a:rPr lang="en-US" dirty="0" smtClean="0"/>
                        <a:t>   9.5%</a:t>
                      </a:r>
                      <a:endParaRPr lang="en-US" dirty="0"/>
                    </a:p>
                  </a:txBody>
                  <a:tcPr/>
                </a:tc>
              </a:tr>
              <a:tr h="490220">
                <a:tc>
                  <a:txBody>
                    <a:bodyPr/>
                    <a:lstStyle/>
                    <a:p>
                      <a:r>
                        <a:rPr lang="en-US" dirty="0" smtClean="0"/>
                        <a:t>China</a:t>
                      </a:r>
                      <a:endParaRPr lang="en-US" dirty="0"/>
                    </a:p>
                  </a:txBody>
                  <a:tcPr/>
                </a:tc>
                <a:tc>
                  <a:txBody>
                    <a:bodyPr/>
                    <a:lstStyle/>
                    <a:p>
                      <a:r>
                        <a:rPr lang="en-US" dirty="0" smtClean="0"/>
                        <a:t>-  498 million</a:t>
                      </a:r>
                      <a:endParaRPr lang="en-US" dirty="0"/>
                    </a:p>
                  </a:txBody>
                  <a:tcPr/>
                </a:tc>
                <a:tc>
                  <a:txBody>
                    <a:bodyPr/>
                    <a:lstStyle/>
                    <a:p>
                      <a:r>
                        <a:rPr lang="en-US" dirty="0" smtClean="0"/>
                        <a:t>-117.2%</a:t>
                      </a:r>
                      <a:endParaRPr lang="en-US" dirty="0"/>
                    </a:p>
                  </a:txBody>
                  <a:tcPr/>
                </a:tc>
              </a:tr>
            </a:tbl>
          </a:graphicData>
        </a:graphic>
      </p:graphicFrame>
    </p:spTree>
    <p:extLst>
      <p:ext uri="{BB962C8B-B14F-4D97-AF65-F5344CB8AC3E}">
        <p14:creationId xmlns:p14="http://schemas.microsoft.com/office/powerpoint/2010/main" val="2914350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Scottish Highland Cattle in California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88473"/>
            <a:ext cx="7391399" cy="5562600"/>
          </a:xfrm>
        </p:spPr>
      </p:pic>
    </p:spTree>
    <p:extLst>
      <p:ext uri="{BB962C8B-B14F-4D97-AF65-F5344CB8AC3E}">
        <p14:creationId xmlns:p14="http://schemas.microsoft.com/office/powerpoint/2010/main" val="2152079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Wine Market</a:t>
            </a:r>
            <a:endParaRPr lang="en-US" dirty="0"/>
          </a:p>
        </p:txBody>
      </p:sp>
      <p:sp>
        <p:nvSpPr>
          <p:cNvPr id="3" name="Content Placeholder 2"/>
          <p:cNvSpPr>
            <a:spLocks noGrp="1"/>
          </p:cNvSpPr>
          <p:nvPr>
            <p:ph idx="1"/>
          </p:nvPr>
        </p:nvSpPr>
        <p:spPr/>
        <p:txBody>
          <a:bodyPr>
            <a:normAutofit/>
          </a:bodyPr>
          <a:lstStyle/>
          <a:p>
            <a:r>
              <a:rPr lang="en-US" dirty="0" smtClean="0"/>
              <a:t>Project Genome surveyed 10,000 consumers </a:t>
            </a:r>
          </a:p>
          <a:p>
            <a:r>
              <a:rPr lang="en-US" dirty="0" smtClean="0"/>
              <a:t>70-70-70 rule</a:t>
            </a:r>
          </a:p>
          <a:p>
            <a:r>
              <a:rPr lang="en-US" dirty="0" smtClean="0"/>
              <a:t>3 containers – bag, screw cap with plastic bottle and traditional glass and cork.</a:t>
            </a:r>
          </a:p>
          <a:p>
            <a:r>
              <a:rPr lang="en-US" dirty="0" err="1" smtClean="0"/>
              <a:t>Terroirism</a:t>
            </a:r>
            <a:r>
              <a:rPr lang="en-US" dirty="0" smtClean="0"/>
              <a:t> in America</a:t>
            </a:r>
          </a:p>
          <a:p>
            <a:r>
              <a:rPr lang="en-US" dirty="0" smtClean="0"/>
              <a:t>A variety of niches:  </a:t>
            </a:r>
            <a:r>
              <a:rPr lang="en-US" dirty="0" err="1" smtClean="0"/>
              <a:t>Biodynamics</a:t>
            </a:r>
            <a:r>
              <a:rPr lang="en-US" dirty="0" smtClean="0"/>
              <a:t>, spend the day, get married, bring the kids</a:t>
            </a:r>
          </a:p>
          <a:p>
            <a:pPr marL="0" indent="0">
              <a:buNone/>
            </a:pPr>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634636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17500" y="1219200"/>
            <a:ext cx="8534400" cy="863600"/>
          </a:xfrm>
        </p:spPr>
        <p:txBody>
          <a:bodyPr/>
          <a:lstStyle/>
          <a:p>
            <a:pPr algn="ctr" eaLnBrk="1" hangingPunct="1"/>
            <a:r>
              <a:rPr lang="en-US" b="0" dirty="0" smtClean="0"/>
              <a:t>There are 6 key premium wine consumer segments, each with its own distinct wants and needs. ($8+ / bottle) </a:t>
            </a:r>
          </a:p>
        </p:txBody>
      </p:sp>
      <p:grpSp>
        <p:nvGrpSpPr>
          <p:cNvPr id="23555" name="Group 9"/>
          <p:cNvGrpSpPr>
            <a:grpSpLocks/>
          </p:cNvGrpSpPr>
          <p:nvPr/>
        </p:nvGrpSpPr>
        <p:grpSpPr bwMode="auto">
          <a:xfrm>
            <a:off x="2971800" y="2209800"/>
            <a:ext cx="1719263" cy="2092325"/>
            <a:chOff x="2863" y="1407"/>
            <a:chExt cx="1083" cy="1318"/>
          </a:xfrm>
        </p:grpSpPr>
        <p:pic>
          <p:nvPicPr>
            <p:cNvPr id="23571" name="Picture 10" descr="ImageSeeker_thumbnail_final"/>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863" y="1407"/>
              <a:ext cx="1083" cy="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11" descr="imageseeker_txt_2"/>
            <p:cNvPicPr preferRelativeResize="0">
              <a:picLocks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2863" y="2477"/>
              <a:ext cx="108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56" name="Group 12"/>
          <p:cNvGrpSpPr>
            <a:grpSpLocks/>
          </p:cNvGrpSpPr>
          <p:nvPr/>
        </p:nvGrpSpPr>
        <p:grpSpPr bwMode="auto">
          <a:xfrm>
            <a:off x="6553200" y="4419600"/>
            <a:ext cx="1719263" cy="2087563"/>
            <a:chOff x="4421" y="2831"/>
            <a:chExt cx="1083" cy="1315"/>
          </a:xfrm>
        </p:grpSpPr>
        <p:pic>
          <p:nvPicPr>
            <p:cNvPr id="23569" name="Picture 13" descr="Overwhelmed_thumbnail_final"/>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421" y="2831"/>
              <a:ext cx="1083" cy="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14" descr="overwhelmed_txt_2"/>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4421" y="3900"/>
              <a:ext cx="108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57" name="Group 15"/>
          <p:cNvGrpSpPr>
            <a:grpSpLocks/>
          </p:cNvGrpSpPr>
          <p:nvPr/>
        </p:nvGrpSpPr>
        <p:grpSpPr bwMode="auto">
          <a:xfrm>
            <a:off x="1557338" y="4419600"/>
            <a:ext cx="1719262" cy="2090738"/>
            <a:chOff x="1884" y="2831"/>
            <a:chExt cx="1083" cy="1317"/>
          </a:xfrm>
        </p:grpSpPr>
        <p:pic>
          <p:nvPicPr>
            <p:cNvPr id="23567" name="Picture 16" descr="Traditionalist_thumbnail_final"/>
            <p:cNvPicPr>
              <a:picLocks noChangeAspect="1" noChangeArrowheads="1"/>
            </p:cNvPicPr>
            <p:nvPr/>
          </p:nvPicPr>
          <p:blipFill>
            <a:blip r:embed="rId7">
              <a:lum bright="12000"/>
              <a:extLst>
                <a:ext uri="{28A0092B-C50C-407E-A947-70E740481C1C}">
                  <a14:useLocalDpi xmlns:a14="http://schemas.microsoft.com/office/drawing/2010/main" val="0"/>
                </a:ext>
              </a:extLst>
            </a:blip>
            <a:srcRect/>
            <a:stretch>
              <a:fillRect/>
            </a:stretch>
          </p:blipFill>
          <p:spPr bwMode="auto">
            <a:xfrm>
              <a:off x="1884" y="2831"/>
              <a:ext cx="1083" cy="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17" descr="traditionalist_txt_2"/>
            <p:cNvPicPr>
              <a:picLocks noChangeAspect="1" noChangeArrowheads="1"/>
            </p:cNvPicPr>
            <p:nvPr/>
          </p:nvPicPr>
          <p:blipFill>
            <a:blip r:embed="rId8">
              <a:lum bright="12000"/>
              <a:extLst>
                <a:ext uri="{28A0092B-C50C-407E-A947-70E740481C1C}">
                  <a14:useLocalDpi xmlns:a14="http://schemas.microsoft.com/office/drawing/2010/main" val="0"/>
                </a:ext>
              </a:extLst>
            </a:blip>
            <a:srcRect/>
            <a:stretch>
              <a:fillRect/>
            </a:stretch>
          </p:blipFill>
          <p:spPr bwMode="auto">
            <a:xfrm>
              <a:off x="1884" y="3900"/>
              <a:ext cx="108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58" name="Group 18"/>
          <p:cNvGrpSpPr>
            <a:grpSpLocks/>
          </p:cNvGrpSpPr>
          <p:nvPr/>
        </p:nvGrpSpPr>
        <p:grpSpPr bwMode="auto">
          <a:xfrm>
            <a:off x="5562600" y="2209800"/>
            <a:ext cx="1719263" cy="2089150"/>
            <a:chOff x="616" y="2831"/>
            <a:chExt cx="1083" cy="1316"/>
          </a:xfrm>
        </p:grpSpPr>
        <p:pic>
          <p:nvPicPr>
            <p:cNvPr id="23565" name="Picture 19" descr="SavvyShopper_thumbnail_final"/>
            <p:cNvPicPr>
              <a:picLocks noChangeAspect="1" noChangeArrowheads="1"/>
            </p:cNvPicPr>
            <p:nvPr/>
          </p:nvPicPr>
          <p:blipFill>
            <a:blip r:embed="rId9">
              <a:lum bright="12000"/>
              <a:extLst>
                <a:ext uri="{28A0092B-C50C-407E-A947-70E740481C1C}">
                  <a14:useLocalDpi xmlns:a14="http://schemas.microsoft.com/office/drawing/2010/main" val="0"/>
                </a:ext>
              </a:extLst>
            </a:blip>
            <a:srcRect/>
            <a:stretch>
              <a:fillRect/>
            </a:stretch>
          </p:blipFill>
          <p:spPr bwMode="auto">
            <a:xfrm>
              <a:off x="616" y="2831"/>
              <a:ext cx="1083" cy="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20" descr="savvyshopper_txt_2"/>
            <p:cNvPicPr>
              <a:picLocks noChangeAspect="1" noChangeArrowheads="1"/>
            </p:cNvPicPr>
            <p:nvPr/>
          </p:nvPicPr>
          <p:blipFill>
            <a:blip r:embed="rId10">
              <a:lum bright="12000"/>
              <a:extLst>
                <a:ext uri="{28A0092B-C50C-407E-A947-70E740481C1C}">
                  <a14:useLocalDpi xmlns:a14="http://schemas.microsoft.com/office/drawing/2010/main" val="0"/>
                </a:ext>
              </a:extLst>
            </a:blip>
            <a:srcRect/>
            <a:stretch>
              <a:fillRect/>
            </a:stretch>
          </p:blipFill>
          <p:spPr bwMode="auto">
            <a:xfrm>
              <a:off x="616" y="3901"/>
              <a:ext cx="108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59" name="Group 21"/>
          <p:cNvGrpSpPr>
            <a:grpSpLocks/>
          </p:cNvGrpSpPr>
          <p:nvPr/>
        </p:nvGrpSpPr>
        <p:grpSpPr bwMode="auto">
          <a:xfrm>
            <a:off x="4114800" y="4419600"/>
            <a:ext cx="1719263" cy="2105025"/>
            <a:chOff x="3152" y="2831"/>
            <a:chExt cx="1083" cy="1326"/>
          </a:xfrm>
        </p:grpSpPr>
        <p:pic>
          <p:nvPicPr>
            <p:cNvPr id="23563" name="Picture 22" descr="SatisfiedSipper_thumbnail_final"/>
            <p:cNvPicPr>
              <a:picLocks noChangeAspect="1" noChangeArrowheads="1"/>
            </p:cNvPicPr>
            <p:nvPr/>
          </p:nvPicPr>
          <p:blipFill>
            <a:blip r:embed="rId11">
              <a:lum bright="12000"/>
              <a:extLst>
                <a:ext uri="{28A0092B-C50C-407E-A947-70E740481C1C}">
                  <a14:useLocalDpi xmlns:a14="http://schemas.microsoft.com/office/drawing/2010/main" val="0"/>
                </a:ext>
              </a:extLst>
            </a:blip>
            <a:srcRect/>
            <a:stretch>
              <a:fillRect/>
            </a:stretch>
          </p:blipFill>
          <p:spPr bwMode="auto">
            <a:xfrm>
              <a:off x="3152" y="2831"/>
              <a:ext cx="1083" cy="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23" descr="satisfiedsipper_txt_2"/>
            <p:cNvPicPr>
              <a:picLocks noChangeAspect="1" noChangeArrowheads="1"/>
            </p:cNvPicPr>
            <p:nvPr/>
          </p:nvPicPr>
          <p:blipFill>
            <a:blip r:embed="rId12">
              <a:lum bright="12000"/>
              <a:extLst>
                <a:ext uri="{28A0092B-C50C-407E-A947-70E740481C1C}">
                  <a14:useLocalDpi xmlns:a14="http://schemas.microsoft.com/office/drawing/2010/main" val="0"/>
                </a:ext>
              </a:extLst>
            </a:blip>
            <a:srcRect/>
            <a:stretch>
              <a:fillRect/>
            </a:stretch>
          </p:blipFill>
          <p:spPr bwMode="auto">
            <a:xfrm>
              <a:off x="3152" y="3909"/>
              <a:ext cx="108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0" name="Group 24"/>
          <p:cNvGrpSpPr>
            <a:grpSpLocks/>
          </p:cNvGrpSpPr>
          <p:nvPr/>
        </p:nvGrpSpPr>
        <p:grpSpPr bwMode="auto">
          <a:xfrm>
            <a:off x="304800" y="2133600"/>
            <a:ext cx="1676400" cy="2133600"/>
            <a:chOff x="264" y="1407"/>
            <a:chExt cx="1083" cy="1309"/>
          </a:xfrm>
        </p:grpSpPr>
        <p:pic>
          <p:nvPicPr>
            <p:cNvPr id="23561" name="Picture 25" descr="Enthusiast_thumbnail_final"/>
            <p:cNvPicPr>
              <a:picLocks noChangeAspect="1" noChangeArrowheads="1"/>
            </p:cNvPicPr>
            <p:nvPr/>
          </p:nvPicPr>
          <p:blipFill>
            <a:blip r:embed="rId13">
              <a:lum bright="12000"/>
              <a:extLst>
                <a:ext uri="{28A0092B-C50C-407E-A947-70E740481C1C}">
                  <a14:useLocalDpi xmlns:a14="http://schemas.microsoft.com/office/drawing/2010/main" val="0"/>
                </a:ext>
              </a:extLst>
            </a:blip>
            <a:srcRect/>
            <a:stretch>
              <a:fillRect/>
            </a:stretch>
          </p:blipFill>
          <p:spPr bwMode="auto">
            <a:xfrm>
              <a:off x="264" y="1407"/>
              <a:ext cx="1083" cy="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26" descr="enthusiast_txt_2"/>
            <p:cNvPicPr preferRelativeResize="0">
              <a:picLocks noChangeAspect="1" noChangeArrowheads="1"/>
            </p:cNvPicPr>
            <p:nvPr/>
          </p:nvPicPr>
          <p:blipFill>
            <a:blip r:embed="rId14">
              <a:lum bright="12000"/>
              <a:extLst>
                <a:ext uri="{28A0092B-C50C-407E-A947-70E740481C1C}">
                  <a14:useLocalDpi xmlns:a14="http://schemas.microsoft.com/office/drawing/2010/main" val="0"/>
                </a:ext>
              </a:extLst>
            </a:blip>
            <a:srcRect/>
            <a:stretch>
              <a:fillRect/>
            </a:stretch>
          </p:blipFill>
          <p:spPr bwMode="auto">
            <a:xfrm>
              <a:off x="264" y="2469"/>
              <a:ext cx="108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6778303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hareChartPurchasES_v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228725"/>
            <a:ext cx="67056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97156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70 – 70 – 70 Rule</a:t>
            </a:r>
            <a:endParaRPr lang="en-US" dirty="0"/>
          </a:p>
        </p:txBody>
      </p:sp>
      <p:sp>
        <p:nvSpPr>
          <p:cNvPr id="3" name="Content Placeholder 2"/>
          <p:cNvSpPr>
            <a:spLocks noGrp="1"/>
          </p:cNvSpPr>
          <p:nvPr>
            <p:ph idx="1"/>
          </p:nvPr>
        </p:nvSpPr>
        <p:spPr/>
        <p:txBody>
          <a:bodyPr/>
          <a:lstStyle/>
          <a:p>
            <a:r>
              <a:rPr lang="en-US" dirty="0" smtClean="0"/>
              <a:t>70% of wine sells for less than $12 / bottle</a:t>
            </a:r>
          </a:p>
          <a:p>
            <a:r>
              <a:rPr lang="en-US" dirty="0" smtClean="0"/>
              <a:t>70% of wine is consumed within 3 hours of purchase</a:t>
            </a:r>
          </a:p>
          <a:p>
            <a:r>
              <a:rPr lang="en-US" dirty="0" smtClean="0"/>
              <a:t>70% of wine price comes from the packaging</a:t>
            </a:r>
          </a:p>
          <a:p>
            <a:r>
              <a:rPr lang="en-US" dirty="0" smtClean="0"/>
              <a:t>Implication:  Tomorrow’s wines will focus on the cheap delivery of good wine to drink on the day of purchase</a:t>
            </a:r>
            <a:endParaRPr lang="en-US" dirty="0"/>
          </a:p>
        </p:txBody>
      </p:sp>
    </p:spTree>
    <p:extLst>
      <p:ext uri="{BB962C8B-B14F-4D97-AF65-F5344CB8AC3E}">
        <p14:creationId xmlns:p14="http://schemas.microsoft.com/office/powerpoint/2010/main" val="1343846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a:t>
            </a:r>
            <a:r>
              <a:rPr lang="en-US" dirty="0" err="1" smtClean="0"/>
              <a:t>Viticultural</a:t>
            </a:r>
            <a:r>
              <a:rPr lang="en-US" dirty="0" smtClean="0"/>
              <a:t> Areas</a:t>
            </a:r>
            <a:endParaRPr lang="en-US" dirty="0"/>
          </a:p>
        </p:txBody>
      </p:sp>
      <p:sp>
        <p:nvSpPr>
          <p:cNvPr id="3" name="Content Placeholder 2"/>
          <p:cNvSpPr>
            <a:spLocks noGrp="1"/>
          </p:cNvSpPr>
          <p:nvPr>
            <p:ph idx="1"/>
          </p:nvPr>
        </p:nvSpPr>
        <p:spPr>
          <a:xfrm>
            <a:off x="457200" y="1371600"/>
            <a:ext cx="8229600" cy="5257800"/>
          </a:xfrm>
        </p:spPr>
        <p:txBody>
          <a:bodyPr>
            <a:normAutofit fontScale="92500"/>
          </a:bodyPr>
          <a:lstStyle/>
          <a:p>
            <a:r>
              <a:rPr lang="en-US" dirty="0" err="1" smtClean="0"/>
              <a:t>Terroirism</a:t>
            </a:r>
            <a:r>
              <a:rPr lang="en-US" dirty="0" smtClean="0"/>
              <a:t> has come to the US</a:t>
            </a:r>
          </a:p>
          <a:p>
            <a:r>
              <a:rPr lang="en-US" dirty="0" smtClean="0"/>
              <a:t>Specific vineyards are identified for reserve wines.</a:t>
            </a:r>
          </a:p>
          <a:p>
            <a:r>
              <a:rPr lang="en-US" dirty="0" smtClean="0"/>
              <a:t>There now exist many AVAs in the US</a:t>
            </a:r>
          </a:p>
          <a:p>
            <a:r>
              <a:rPr lang="en-US" dirty="0" smtClean="0"/>
              <a:t>On April 23, 2012, Wisconsin Ledge AVA </a:t>
            </a:r>
            <a:r>
              <a:rPr lang="en-US" dirty="0" smtClean="0"/>
              <a:t>created–</a:t>
            </a:r>
          </a:p>
          <a:p>
            <a:r>
              <a:rPr lang="en-US" sz="1900" dirty="0" smtClean="0">
                <a:hlinkClick r:id="rId2"/>
              </a:rPr>
              <a:t>http</a:t>
            </a:r>
            <a:r>
              <a:rPr lang="en-US" sz="1900" dirty="0">
                <a:hlinkClick r:id="rId2"/>
              </a:rPr>
              <a:t>://</a:t>
            </a:r>
            <a:r>
              <a:rPr lang="en-US" sz="1900" dirty="0" smtClean="0">
                <a:hlinkClick r:id="rId2"/>
              </a:rPr>
              <a:t>www.escarpmentnetwork.org/pdf/Exhibit1_NEWineriesMap_Nov2009.pdf</a:t>
            </a:r>
            <a:endParaRPr lang="en-US" sz="1900" dirty="0" smtClean="0"/>
          </a:p>
          <a:p>
            <a:r>
              <a:rPr lang="en-US" dirty="0" smtClean="0"/>
              <a:t>12</a:t>
            </a:r>
            <a:r>
              <a:rPr lang="en-US" baseline="30000" dirty="0" smtClean="0"/>
              <a:t>th</a:t>
            </a:r>
            <a:r>
              <a:rPr lang="en-US" dirty="0" smtClean="0"/>
              <a:t> </a:t>
            </a:r>
            <a:r>
              <a:rPr lang="en-US" dirty="0" smtClean="0"/>
              <a:t>largest AVA in the US, 320 acres of vineyards, 16</a:t>
            </a:r>
            <a:r>
              <a:rPr lang="en-US" baseline="30000" dirty="0" smtClean="0"/>
              <a:t>th</a:t>
            </a:r>
            <a:r>
              <a:rPr lang="en-US" dirty="0" smtClean="0"/>
              <a:t> largest number of wineries in AVA</a:t>
            </a:r>
          </a:p>
          <a:p>
            <a:r>
              <a:rPr lang="en-US" dirty="0" smtClean="0"/>
              <a:t>Others include 16 AVA w/in the Napa Valley (CA) </a:t>
            </a:r>
          </a:p>
          <a:p>
            <a:r>
              <a:rPr lang="en-US" dirty="0" smtClean="0"/>
              <a:t>Branding idea: unique geography, soil, &amp; climate</a:t>
            </a:r>
            <a:endParaRPr lang="en-US" dirty="0"/>
          </a:p>
        </p:txBody>
      </p:sp>
    </p:spTree>
    <p:extLst>
      <p:ext uri="{BB962C8B-B14F-4D97-AF65-F5344CB8AC3E}">
        <p14:creationId xmlns:p14="http://schemas.microsoft.com/office/powerpoint/2010/main" val="3684229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Wisconsin AVAs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295400"/>
            <a:ext cx="6553200" cy="5257800"/>
          </a:xfrm>
        </p:spPr>
      </p:pic>
    </p:spTree>
    <p:extLst>
      <p:ext uri="{BB962C8B-B14F-4D97-AF65-F5344CB8AC3E}">
        <p14:creationId xmlns:p14="http://schemas.microsoft.com/office/powerpoint/2010/main" val="1235717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Napa Valley AVAs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219200"/>
            <a:ext cx="6324600" cy="5334000"/>
          </a:xfrm>
        </p:spPr>
      </p:pic>
    </p:spTree>
    <p:extLst>
      <p:ext uri="{BB962C8B-B14F-4D97-AF65-F5344CB8AC3E}">
        <p14:creationId xmlns:p14="http://schemas.microsoft.com/office/powerpoint/2010/main" val="2859732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smtClean="0"/>
              <a:t>Traditional bottles w/ cork will be the exception</a:t>
            </a:r>
          </a:p>
          <a:p>
            <a:pPr lvl="1"/>
            <a:r>
              <a:rPr lang="en-US" dirty="0" smtClean="0"/>
              <a:t>Heavy and expensive to ship</a:t>
            </a:r>
          </a:p>
          <a:p>
            <a:pPr lvl="1"/>
            <a:r>
              <a:rPr lang="en-US" dirty="0" smtClean="0"/>
              <a:t>5% spoilage rate makes it unattractive</a:t>
            </a:r>
          </a:p>
          <a:p>
            <a:pPr lvl="1"/>
            <a:r>
              <a:rPr lang="en-US" dirty="0" smtClean="0"/>
              <a:t>No major difference for “tonight’s” wine</a:t>
            </a:r>
          </a:p>
          <a:p>
            <a:r>
              <a:rPr lang="en-US" dirty="0" smtClean="0"/>
              <a:t>Wine Cube California Chardonnay (High ratings)</a:t>
            </a:r>
          </a:p>
          <a:p>
            <a:r>
              <a:rPr lang="en-US" dirty="0" smtClean="0"/>
              <a:t>Yellow Jersey Pinot Noir- lightweight, shatterproof, oxygen-barrier retains quality, 50% less greenhouse gas, easily </a:t>
            </a:r>
            <a:r>
              <a:rPr lang="en-US" dirty="0" smtClean="0"/>
              <a:t>recycled </a:t>
            </a:r>
            <a:r>
              <a:rPr lang="en-US" dirty="0" smtClean="0">
                <a:hlinkClick r:id="rId2"/>
              </a:rPr>
              <a:t>www.yellowjerseywine.com</a:t>
            </a:r>
            <a:endParaRPr lang="en-US" dirty="0" smtClean="0"/>
          </a:p>
          <a:p>
            <a:r>
              <a:rPr lang="en-US" dirty="0" err="1" smtClean="0"/>
              <a:t>Tetrabag</a:t>
            </a:r>
            <a:r>
              <a:rPr lang="en-US" dirty="0" smtClean="0"/>
              <a:t> – many 500 ml examples –California Rabbit</a:t>
            </a:r>
          </a:p>
          <a:p>
            <a:r>
              <a:rPr lang="en-US" dirty="0" err="1" smtClean="0"/>
              <a:t>Stelvin</a:t>
            </a:r>
            <a:r>
              <a:rPr lang="en-US" dirty="0" smtClean="0"/>
              <a:t> closures – screw tops keep out air.</a:t>
            </a:r>
          </a:p>
          <a:p>
            <a:r>
              <a:rPr lang="en-US" dirty="0" smtClean="0"/>
              <a:t>Wine on tap in oak barrels will become common</a:t>
            </a:r>
            <a:endParaRPr lang="en-US" dirty="0"/>
          </a:p>
        </p:txBody>
      </p:sp>
    </p:spTree>
    <p:extLst>
      <p:ext uri="{BB962C8B-B14F-4D97-AF65-F5344CB8AC3E}">
        <p14:creationId xmlns:p14="http://schemas.microsoft.com/office/powerpoint/2010/main" val="1944938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Wine Cube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447800"/>
            <a:ext cx="5486400" cy="4572000"/>
          </a:xfrm>
        </p:spPr>
      </p:pic>
    </p:spTree>
    <p:extLst>
      <p:ext uri="{BB962C8B-B14F-4D97-AF65-F5344CB8AC3E}">
        <p14:creationId xmlns:p14="http://schemas.microsoft.com/office/powerpoint/2010/main" val="4211460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the Future</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Blending will continue – Use the best grapes to make the best tasting wine</a:t>
            </a:r>
          </a:p>
          <a:p>
            <a:r>
              <a:rPr lang="en-US" dirty="0" smtClean="0"/>
              <a:t>High yield grape farms will dominate the market.</a:t>
            </a:r>
          </a:p>
          <a:p>
            <a:r>
              <a:rPr lang="en-US" dirty="0" smtClean="0"/>
              <a:t>China will be a big player on both the production and consumption side.  It has a long way to go from Great Wall Cabernet</a:t>
            </a:r>
          </a:p>
          <a:p>
            <a:r>
              <a:rPr lang="en-US" dirty="0" smtClean="0"/>
              <a:t>US will import at least 50% of its wine as opportunity cost of growing grapes will cause switch to almonds and pistachios</a:t>
            </a:r>
          </a:p>
          <a:p>
            <a:endParaRPr lang="en-US" dirty="0"/>
          </a:p>
        </p:txBody>
      </p:sp>
    </p:spTree>
    <p:extLst>
      <p:ext uri="{BB962C8B-B14F-4D97-AF65-F5344CB8AC3E}">
        <p14:creationId xmlns:p14="http://schemas.microsoft.com/office/powerpoint/2010/main" val="1533368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The Past – Wine options circa 1970</a:t>
            </a:r>
          </a:p>
          <a:p>
            <a:pPr lvl="1"/>
            <a:r>
              <a:rPr lang="en-US" dirty="0" smtClean="0"/>
              <a:t>Limited options, high quality wine was very expensive</a:t>
            </a:r>
          </a:p>
          <a:p>
            <a:r>
              <a:rPr lang="en-US" dirty="0" smtClean="0"/>
              <a:t>The Present – Today’s wine options</a:t>
            </a:r>
          </a:p>
          <a:p>
            <a:pPr lvl="1"/>
            <a:r>
              <a:rPr lang="en-US" dirty="0" smtClean="0"/>
              <a:t>Numerous options for high quality wine available </a:t>
            </a:r>
          </a:p>
          <a:p>
            <a:r>
              <a:rPr lang="en-US" dirty="0" smtClean="0"/>
              <a:t>The Future – Conjectures about wine in 2050</a:t>
            </a:r>
          </a:p>
          <a:p>
            <a:pPr lvl="1"/>
            <a:r>
              <a:rPr lang="en-US" dirty="0" smtClean="0"/>
              <a:t>Product, process, and price will evolve</a:t>
            </a:r>
          </a:p>
          <a:p>
            <a:pPr lvl="1"/>
            <a:r>
              <a:rPr lang="en-US" dirty="0" smtClean="0"/>
              <a:t>Will most wine be delivered in barrels or </a:t>
            </a:r>
            <a:r>
              <a:rPr lang="en-US" dirty="0" err="1" smtClean="0"/>
              <a:t>botas</a:t>
            </a:r>
            <a:r>
              <a:rPr lang="en-US" dirty="0" smtClean="0"/>
              <a:t>, not bottles?</a:t>
            </a:r>
          </a:p>
          <a:p>
            <a:pPr lvl="1"/>
            <a:r>
              <a:rPr lang="en-US" dirty="0" smtClean="0"/>
              <a:t>Will global warming make Wisconsin the wine capital of the US?</a:t>
            </a:r>
            <a:r>
              <a:rPr lang="en-US" dirty="0"/>
              <a:t>	</a:t>
            </a:r>
          </a:p>
        </p:txBody>
      </p:sp>
    </p:spTree>
    <p:extLst>
      <p:ext uri="{BB962C8B-B14F-4D97-AF65-F5344CB8AC3E}">
        <p14:creationId xmlns:p14="http://schemas.microsoft.com/office/powerpoint/2010/main" val="3797702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Niche Markets</a:t>
            </a:r>
            <a:endParaRPr lang="en-US" dirty="0"/>
          </a:p>
        </p:txBody>
      </p:sp>
      <p:sp>
        <p:nvSpPr>
          <p:cNvPr id="3" name="Content Placeholder 2"/>
          <p:cNvSpPr>
            <a:spLocks noGrp="1"/>
          </p:cNvSpPr>
          <p:nvPr>
            <p:ph idx="1"/>
          </p:nvPr>
        </p:nvSpPr>
        <p:spPr/>
        <p:txBody>
          <a:bodyPr>
            <a:normAutofit lnSpcReduction="10000"/>
          </a:bodyPr>
          <a:lstStyle/>
          <a:p>
            <a:r>
              <a:rPr lang="en-US" dirty="0" smtClean="0"/>
              <a:t>Family Wineries – V </a:t>
            </a:r>
            <a:r>
              <a:rPr lang="en-US" dirty="0" err="1" smtClean="0"/>
              <a:t>Sattui</a:t>
            </a:r>
            <a:endParaRPr lang="en-US" dirty="0" smtClean="0"/>
          </a:p>
          <a:p>
            <a:r>
              <a:rPr lang="en-US" dirty="0" smtClean="0"/>
              <a:t>Biodynamic Wineries – </a:t>
            </a:r>
            <a:r>
              <a:rPr lang="en-US" dirty="0" err="1" smtClean="0"/>
              <a:t>Benzinger</a:t>
            </a:r>
            <a:endParaRPr lang="en-US" dirty="0" smtClean="0"/>
          </a:p>
          <a:p>
            <a:r>
              <a:rPr lang="en-US" dirty="0" smtClean="0"/>
              <a:t>Grapes grown from specially created vines that make them climate consistent – </a:t>
            </a:r>
            <a:r>
              <a:rPr lang="en-US" dirty="0" err="1" smtClean="0"/>
              <a:t>Ledgestone’s</a:t>
            </a:r>
            <a:r>
              <a:rPr lang="en-US" dirty="0" smtClean="0"/>
              <a:t> Frontenac</a:t>
            </a:r>
          </a:p>
          <a:p>
            <a:r>
              <a:rPr lang="en-US" dirty="0" smtClean="0"/>
              <a:t>“Fun” places – wine is part but not the central story – </a:t>
            </a:r>
            <a:r>
              <a:rPr lang="en-US" dirty="0" err="1" smtClean="0"/>
              <a:t>Lautenbach’s</a:t>
            </a:r>
            <a:r>
              <a:rPr lang="en-US" dirty="0" smtClean="0"/>
              <a:t> Orchard Country Market and Winery</a:t>
            </a:r>
          </a:p>
          <a:p>
            <a:r>
              <a:rPr lang="en-US" dirty="0" smtClean="0"/>
              <a:t>Pro Football’s Finest</a:t>
            </a:r>
            <a:endParaRPr lang="en-US" dirty="0"/>
          </a:p>
        </p:txBody>
      </p:sp>
    </p:spTree>
    <p:extLst>
      <p:ext uri="{BB962C8B-B14F-4D97-AF65-F5344CB8AC3E}">
        <p14:creationId xmlns:p14="http://schemas.microsoft.com/office/powerpoint/2010/main" val="4253235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a:t>
            </a:r>
            <a:r>
              <a:rPr lang="en-US" dirty="0" err="1" smtClean="0"/>
              <a:t>Sattui</a:t>
            </a:r>
            <a:r>
              <a:rPr lang="en-US" dirty="0" smtClean="0"/>
              <a:t> – A Place to Spend the Day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371600"/>
            <a:ext cx="7848600" cy="5257800"/>
          </a:xfrm>
        </p:spPr>
      </p:pic>
    </p:spTree>
    <p:extLst>
      <p:ext uri="{BB962C8B-B14F-4D97-AF65-F5344CB8AC3E}">
        <p14:creationId xmlns:p14="http://schemas.microsoft.com/office/powerpoint/2010/main" val="47283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dirty="0" err="1" smtClean="0"/>
              <a:t>Benziger’s</a:t>
            </a:r>
            <a:r>
              <a:rPr lang="en-US" dirty="0" smtClean="0"/>
              <a:t> </a:t>
            </a:r>
            <a:r>
              <a:rPr lang="en-US" dirty="0" err="1" smtClean="0"/>
              <a:t>Biodynamics</a:t>
            </a:r>
            <a:r>
              <a:rPr lang="en-US" dirty="0" smtClean="0"/>
              <a:t/>
            </a:r>
            <a:br>
              <a:rPr lang="en-US" dirty="0" smtClean="0"/>
            </a:br>
            <a:r>
              <a:rPr lang="en-US" sz="2200" dirty="0">
                <a:hlinkClick r:id="rId3"/>
              </a:rPr>
              <a:t>http://www.youtube.com/watch?feature=player_embedded&amp;v=qa2ElPaiY2A</a:t>
            </a:r>
            <a:r>
              <a:rPr lang="en-US" dirty="0"/>
              <a:t/>
            </a:r>
            <a:br>
              <a:rPr lang="en-US" dirty="0"/>
            </a:br>
            <a:endParaRPr lang="en-US"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81000" y="1295400"/>
            <a:ext cx="8153400" cy="5562600"/>
          </a:xfrm>
        </p:spPr>
      </p:pic>
    </p:spTree>
    <p:extLst>
      <p:ext uri="{BB962C8B-B14F-4D97-AF65-F5344CB8AC3E}">
        <p14:creationId xmlns:p14="http://schemas.microsoft.com/office/powerpoint/2010/main" val="769766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Ledgestone</a:t>
            </a:r>
            <a:r>
              <a:rPr lang="en-US" dirty="0" smtClean="0"/>
              <a:t> – Made in Wisconsin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371600"/>
            <a:ext cx="6705600" cy="4876799"/>
          </a:xfrm>
        </p:spPr>
      </p:pic>
    </p:spTree>
    <p:extLst>
      <p:ext uri="{BB962C8B-B14F-4D97-AF65-F5344CB8AC3E}">
        <p14:creationId xmlns:p14="http://schemas.microsoft.com/office/powerpoint/2010/main" val="3996438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Orchard Country Market and </a:t>
            </a:r>
            <a:br>
              <a:rPr lang="en-US" dirty="0" smtClean="0"/>
            </a:br>
            <a:r>
              <a:rPr lang="en-US" dirty="0" smtClean="0"/>
              <a:t>Winery – Door County Cherries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0274" y="1600200"/>
            <a:ext cx="4943452" cy="4525963"/>
          </a:xfrm>
        </p:spPr>
      </p:pic>
    </p:spTree>
    <p:extLst>
      <p:ext uri="{BB962C8B-B14F-4D97-AF65-F5344CB8AC3E}">
        <p14:creationId xmlns:p14="http://schemas.microsoft.com/office/powerpoint/2010/main" val="4012260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Twenty Four – Charles Woodson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524000"/>
            <a:ext cx="4724399" cy="4953000"/>
          </a:xfrm>
        </p:spPr>
      </p:pic>
    </p:spTree>
    <p:extLst>
      <p:ext uri="{BB962C8B-B14F-4D97-AF65-F5344CB8AC3E}">
        <p14:creationId xmlns:p14="http://schemas.microsoft.com/office/powerpoint/2010/main" val="1988184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Technology and Opus One</a:t>
            </a:r>
            <a:endParaRPr lang="en-US" dirty="0"/>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dirty="0"/>
              <a:t>Presenting at </a:t>
            </a:r>
            <a:r>
              <a:rPr lang="en-US" dirty="0" err="1"/>
              <a:t>WineFuture</a:t>
            </a:r>
            <a:r>
              <a:rPr lang="en-US" dirty="0"/>
              <a:t> Hong Kong 2011, David Pearson of Opus One said, “Starting with our 2008 vintage, we have an NFC tag on each bottle under the back label, which connects consumers to a video of our winemaker. Now we envision adding an </a:t>
            </a:r>
            <a:r>
              <a:rPr lang="en-US" dirty="0" err="1"/>
              <a:t>eProvenance</a:t>
            </a:r>
            <a:r>
              <a:rPr lang="en-US" dirty="0"/>
              <a:t> sensor inside each case to monitor the temperature for 15 years, allowing consumers with an NFC phone to read the entire temperature history with one click. The potential to connect with our consumers and to safeguard their wine is tremendous.”</a:t>
            </a:r>
          </a:p>
        </p:txBody>
      </p:sp>
    </p:spTree>
    <p:extLst>
      <p:ext uri="{BB962C8B-B14F-4D97-AF65-F5344CB8AC3E}">
        <p14:creationId xmlns:p14="http://schemas.microsoft.com/office/powerpoint/2010/main" val="2138239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Make the Right Wine Choice – </a:t>
            </a:r>
            <a:br>
              <a:rPr lang="en-US" sz="3600" dirty="0" smtClean="0"/>
            </a:br>
            <a:r>
              <a:rPr lang="en-US" sz="3600" dirty="0" smtClean="0"/>
              <a:t>Near Field Communication</a:t>
            </a:r>
            <a:r>
              <a:rPr lang="en-US" dirty="0"/>
              <a:t/>
            </a:r>
            <a:br>
              <a:rPr lang="en-US" dirty="0"/>
            </a:br>
            <a:r>
              <a:rPr lang="en-US" sz="2200" dirty="0">
                <a:hlinkClick r:id="rId2"/>
              </a:rPr>
              <a:t>http://</a:t>
            </a:r>
            <a:r>
              <a:rPr lang="en-US" sz="2200" dirty="0" smtClean="0">
                <a:hlinkClick r:id="rId2"/>
              </a:rPr>
              <a:t>www.youtube.com/watch?v=yK9v4YMMyLY</a:t>
            </a:r>
            <a:r>
              <a:rPr lang="en-US" sz="2200" dirty="0" smtClean="0"/>
              <a:t/>
            </a:r>
            <a:br>
              <a:rPr lang="en-US" sz="2200" dirty="0" smtClean="0"/>
            </a:br>
            <a:r>
              <a:rPr lang="en-US" sz="2200" dirty="0" smtClean="0"/>
              <a:t> </a:t>
            </a:r>
            <a:endParaRPr lang="en-US" sz="2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600201"/>
            <a:ext cx="6324600" cy="4343400"/>
          </a:xfrm>
        </p:spPr>
      </p:pic>
    </p:spTree>
    <p:extLst>
      <p:ext uri="{BB962C8B-B14F-4D97-AF65-F5344CB8AC3E}">
        <p14:creationId xmlns:p14="http://schemas.microsoft.com/office/powerpoint/2010/main" val="1283806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Wisconsin – US Wine Capital?</a:t>
            </a:r>
            <a:endParaRPr lang="en-US" dirty="0"/>
          </a:p>
        </p:txBody>
      </p:sp>
      <p:sp>
        <p:nvSpPr>
          <p:cNvPr id="3" name="Content Placeholder 2"/>
          <p:cNvSpPr>
            <a:spLocks noGrp="1"/>
          </p:cNvSpPr>
          <p:nvPr>
            <p:ph idx="1"/>
          </p:nvPr>
        </p:nvSpPr>
        <p:spPr/>
        <p:txBody>
          <a:bodyPr>
            <a:normAutofit fontScale="92500"/>
          </a:bodyPr>
          <a:lstStyle/>
          <a:p>
            <a:r>
              <a:rPr lang="en-US" dirty="0"/>
              <a:t>Global Warming </a:t>
            </a:r>
            <a:r>
              <a:rPr lang="en-US" dirty="0" smtClean="0"/>
              <a:t>means that production between the 30</a:t>
            </a:r>
            <a:r>
              <a:rPr lang="en-US" baseline="30000" dirty="0" smtClean="0"/>
              <a:t>th</a:t>
            </a:r>
            <a:r>
              <a:rPr lang="en-US" dirty="0" smtClean="0"/>
              <a:t> and 40</a:t>
            </a:r>
            <a:r>
              <a:rPr lang="en-US" baseline="30000" dirty="0" smtClean="0"/>
              <a:t>th</a:t>
            </a:r>
            <a:r>
              <a:rPr lang="en-US" dirty="0" smtClean="0"/>
              <a:t> parallel will be more difficult</a:t>
            </a:r>
          </a:p>
          <a:p>
            <a:r>
              <a:rPr lang="en-US" dirty="0" smtClean="0"/>
              <a:t>More wine can be produced between the 40</a:t>
            </a:r>
            <a:r>
              <a:rPr lang="en-US" baseline="30000" dirty="0" smtClean="0"/>
              <a:t>th</a:t>
            </a:r>
            <a:r>
              <a:rPr lang="en-US" dirty="0" smtClean="0"/>
              <a:t> and 50</a:t>
            </a:r>
            <a:r>
              <a:rPr lang="en-US" baseline="30000" dirty="0" smtClean="0"/>
              <a:t>th</a:t>
            </a:r>
            <a:r>
              <a:rPr lang="en-US" dirty="0" smtClean="0"/>
              <a:t> parallel.  More northern AVAs</a:t>
            </a:r>
          </a:p>
          <a:p>
            <a:r>
              <a:rPr lang="en-US" dirty="0" smtClean="0"/>
              <a:t>Parallel </a:t>
            </a:r>
            <a:r>
              <a:rPr lang="en-US" dirty="0"/>
              <a:t>44 </a:t>
            </a:r>
            <a:r>
              <a:rPr lang="en-US" dirty="0" smtClean="0"/>
              <a:t>winery in Kewaunee </a:t>
            </a:r>
            <a:r>
              <a:rPr lang="en-US" dirty="0"/>
              <a:t>notes it has many characteristics similar to Bordeaux and Tuscany (also at 44th parallel</a:t>
            </a:r>
            <a:r>
              <a:rPr lang="en-US" dirty="0" smtClean="0"/>
              <a:t>)</a:t>
            </a:r>
          </a:p>
          <a:p>
            <a:r>
              <a:rPr lang="en-US" dirty="0" smtClean="0"/>
              <a:t>Perhaps Washington state is a better bet than Wisconsin - @12 million </a:t>
            </a:r>
            <a:r>
              <a:rPr lang="en-US" smtClean="0"/>
              <a:t>cases per year</a:t>
            </a:r>
            <a:endParaRPr lang="en-US" dirty="0"/>
          </a:p>
          <a:p>
            <a:endParaRPr lang="en-US" dirty="0"/>
          </a:p>
        </p:txBody>
      </p:sp>
    </p:spTree>
    <p:extLst>
      <p:ext uri="{BB962C8B-B14F-4D97-AF65-F5344CB8AC3E}">
        <p14:creationId xmlns:p14="http://schemas.microsoft.com/office/powerpoint/2010/main" val="2042436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Washington’s 13 AVAs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4884" y="1219200"/>
            <a:ext cx="7680516" cy="5334000"/>
          </a:xfrm>
        </p:spPr>
      </p:pic>
    </p:spTree>
    <p:extLst>
      <p:ext uri="{BB962C8B-B14F-4D97-AF65-F5344CB8AC3E}">
        <p14:creationId xmlns:p14="http://schemas.microsoft.com/office/powerpoint/2010/main" val="318257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  It’s a Flat World</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Globalization defined</a:t>
            </a:r>
          </a:p>
          <a:p>
            <a:pPr lvl="1"/>
            <a:r>
              <a:rPr lang="en-US" dirty="0" smtClean="0"/>
              <a:t>Specialization: production is divided into component parts &amp; produced where cheapes</a:t>
            </a:r>
            <a:r>
              <a:rPr lang="en-US" dirty="0"/>
              <a:t>t</a:t>
            </a:r>
            <a:endParaRPr lang="en-US" dirty="0" smtClean="0"/>
          </a:p>
          <a:p>
            <a:pPr lvl="2"/>
            <a:r>
              <a:rPr lang="en-US" dirty="0" smtClean="0"/>
              <a:t>Grape farming</a:t>
            </a:r>
          </a:p>
          <a:p>
            <a:pPr lvl="2"/>
            <a:r>
              <a:rPr lang="en-US" dirty="0" smtClean="0"/>
              <a:t>Wine making</a:t>
            </a:r>
          </a:p>
          <a:p>
            <a:pPr lvl="2"/>
            <a:r>
              <a:rPr lang="en-US" dirty="0" smtClean="0"/>
              <a:t>Distribution and sales</a:t>
            </a:r>
          </a:p>
          <a:p>
            <a:pPr lvl="1"/>
            <a:r>
              <a:rPr lang="en-US" dirty="0" smtClean="0"/>
              <a:t>Consolidation: scale economics and lowest cost dictate the character of the supply chain &amp; production</a:t>
            </a:r>
          </a:p>
          <a:p>
            <a:pPr lvl="1"/>
            <a:r>
              <a:rPr lang="en-US" dirty="0" smtClean="0"/>
              <a:t>Result: more choice, better value </a:t>
            </a:r>
          </a:p>
          <a:p>
            <a:pPr lvl="1"/>
            <a:r>
              <a:rPr lang="en-US" dirty="0" smtClean="0"/>
              <a:t>Wine comes from “Chateau Cash Flow”</a:t>
            </a:r>
          </a:p>
          <a:p>
            <a:endParaRPr lang="en-US" dirty="0"/>
          </a:p>
        </p:txBody>
      </p:sp>
    </p:spTree>
    <p:extLst>
      <p:ext uri="{BB962C8B-B14F-4D97-AF65-F5344CB8AC3E}">
        <p14:creationId xmlns:p14="http://schemas.microsoft.com/office/powerpoint/2010/main" val="1890023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is Wine a Poster Child for Globalization</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t>Changes in character of the product, the process of production and delivery and </a:t>
            </a:r>
            <a:r>
              <a:rPr lang="en-US" dirty="0" smtClean="0"/>
              <a:t>prices are </a:t>
            </a:r>
            <a:r>
              <a:rPr lang="en-US" dirty="0"/>
              <a:t>driven by worldwide competition.</a:t>
            </a:r>
          </a:p>
          <a:p>
            <a:r>
              <a:rPr lang="en-US" dirty="0"/>
              <a:t>Evolution from a niche product with few identifiable segments to a continuum of products with good quality available at a good price in most </a:t>
            </a:r>
            <a:r>
              <a:rPr lang="en-US" dirty="0" smtClean="0"/>
              <a:t>places</a:t>
            </a:r>
          </a:p>
          <a:p>
            <a:r>
              <a:rPr lang="en-US" dirty="0" smtClean="0"/>
              <a:t>Globalization brings a world of exciting wine experiences, but it also unleashes market forces that threaten to overwhelm the “soul” of wine.</a:t>
            </a:r>
            <a:endParaRPr lang="en-US" dirty="0"/>
          </a:p>
          <a:p>
            <a:endParaRPr lang="en-US" dirty="0"/>
          </a:p>
        </p:txBody>
      </p:sp>
    </p:spTree>
    <p:extLst>
      <p:ext uri="{BB962C8B-B14F-4D97-AF65-F5344CB8AC3E}">
        <p14:creationId xmlns:p14="http://schemas.microsoft.com/office/powerpoint/2010/main" val="2490550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Terroirism</a:t>
            </a:r>
            <a:r>
              <a:rPr lang="en-US" dirty="0" smtClean="0"/>
              <a:t>: The Response to Globalization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err="1" smtClean="0"/>
              <a:t>Terroirism</a:t>
            </a:r>
            <a:r>
              <a:rPr lang="en-US" dirty="0" smtClean="0"/>
              <a:t> claims that wine has a unique character based on where it is produced.</a:t>
            </a:r>
          </a:p>
          <a:p>
            <a:r>
              <a:rPr lang="en-US" dirty="0" smtClean="0"/>
              <a:t>Soil+ Climate+ Area = Mystique </a:t>
            </a:r>
          </a:p>
          <a:p>
            <a:r>
              <a:rPr lang="en-US" dirty="0" smtClean="0"/>
              <a:t>Wine’s “soul” comes from the physical attributes of the physical locale and the personality of that local culture</a:t>
            </a:r>
            <a:endParaRPr lang="en-US" dirty="0"/>
          </a:p>
        </p:txBody>
      </p:sp>
    </p:spTree>
    <p:extLst>
      <p:ext uri="{BB962C8B-B14F-4D97-AF65-F5344CB8AC3E}">
        <p14:creationId xmlns:p14="http://schemas.microsoft.com/office/powerpoint/2010/main" val="267337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Wine and the Movies</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Bottle Shock – California wines surprise French experts at a 1976 competition</a:t>
            </a:r>
          </a:p>
          <a:p>
            <a:r>
              <a:rPr lang="en-US" dirty="0" smtClean="0"/>
              <a:t>Sideways- wine culture: merlot (for the masses) vs. pinot noir (for the elite)</a:t>
            </a:r>
          </a:p>
          <a:p>
            <a:r>
              <a:rPr lang="en-US" dirty="0" err="1" smtClean="0"/>
              <a:t>Mondovino</a:t>
            </a:r>
            <a:r>
              <a:rPr lang="en-US" dirty="0" smtClean="0"/>
              <a:t>: The </a:t>
            </a:r>
            <a:r>
              <a:rPr lang="en-US" dirty="0"/>
              <a:t>Revenge of the </a:t>
            </a:r>
            <a:r>
              <a:rPr lang="en-US" dirty="0" err="1"/>
              <a:t>Terroirists</a:t>
            </a:r>
            <a:endParaRPr lang="en-US" dirty="0"/>
          </a:p>
          <a:p>
            <a:pPr lvl="1"/>
            <a:r>
              <a:rPr lang="en-US" dirty="0"/>
              <a:t>Fear of </a:t>
            </a:r>
            <a:r>
              <a:rPr lang="en-US" dirty="0" err="1"/>
              <a:t>McWine</a:t>
            </a:r>
            <a:r>
              <a:rPr lang="en-US" dirty="0"/>
              <a:t> movement</a:t>
            </a:r>
          </a:p>
          <a:p>
            <a:pPr lvl="1"/>
            <a:r>
              <a:rPr lang="en-US" dirty="0" smtClean="0"/>
              <a:t>Importance of authenticity: appellation </a:t>
            </a:r>
            <a:r>
              <a:rPr lang="en-US" dirty="0" err="1"/>
              <a:t>d’origine</a:t>
            </a:r>
            <a:r>
              <a:rPr lang="en-US" dirty="0"/>
              <a:t> </a:t>
            </a:r>
            <a:r>
              <a:rPr lang="en-US" dirty="0" err="1"/>
              <a:t>controllee</a:t>
            </a:r>
            <a:endParaRPr lang="en-US" dirty="0"/>
          </a:p>
          <a:p>
            <a:pPr lvl="1"/>
            <a:r>
              <a:rPr lang="en-US" dirty="0"/>
              <a:t>Reject global wine makers/consultants</a:t>
            </a:r>
          </a:p>
          <a:p>
            <a:pPr marL="0" indent="0">
              <a:buNone/>
            </a:pPr>
            <a:r>
              <a:rPr lang="en-US" dirty="0" smtClean="0"/>
              <a:t>  </a:t>
            </a:r>
            <a:endParaRPr lang="en-US" dirty="0"/>
          </a:p>
        </p:txBody>
      </p:sp>
    </p:spTree>
    <p:extLst>
      <p:ext uri="{BB962C8B-B14F-4D97-AF65-F5344CB8AC3E}">
        <p14:creationId xmlns:p14="http://schemas.microsoft.com/office/powerpoint/2010/main" val="1525593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Resources</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i="1" dirty="0" smtClean="0"/>
              <a:t>Wine Wars: The Curse of the Blue Nun, the Miracle of Two Buck Chuck, and the Revenge of the Terrorists </a:t>
            </a:r>
            <a:r>
              <a:rPr lang="en-US" dirty="0" smtClean="0"/>
              <a:t>(Michael </a:t>
            </a:r>
            <a:r>
              <a:rPr lang="en-US" dirty="0" err="1" smtClean="0"/>
              <a:t>Veseth</a:t>
            </a:r>
            <a:r>
              <a:rPr lang="en-US" dirty="0" smtClean="0"/>
              <a:t>)</a:t>
            </a:r>
          </a:p>
          <a:p>
            <a:r>
              <a:rPr lang="en-US" dirty="0" smtClean="0">
                <a:hlinkClick r:id="rId2"/>
              </a:rPr>
              <a:t>www.wineeconomist.com</a:t>
            </a:r>
            <a:endParaRPr lang="en-US" dirty="0" smtClean="0"/>
          </a:p>
          <a:p>
            <a:r>
              <a:rPr lang="en-US" dirty="0" smtClean="0"/>
              <a:t>The American Association of Wine Economists which produces the </a:t>
            </a:r>
            <a:r>
              <a:rPr lang="en-US" i="1" dirty="0" smtClean="0"/>
              <a:t>Journal of Wine </a:t>
            </a:r>
            <a:r>
              <a:rPr lang="en-US" i="1" dirty="0"/>
              <a:t>Economics </a:t>
            </a:r>
            <a:r>
              <a:rPr lang="en-US" i="1" dirty="0">
                <a:hlinkClick r:id="rId3"/>
              </a:rPr>
              <a:t>http://www.wine-economics.org</a:t>
            </a:r>
            <a:r>
              <a:rPr lang="en-US" i="1" dirty="0" smtClean="0">
                <a:hlinkClick r:id="rId3"/>
              </a:rPr>
              <a:t>/</a:t>
            </a:r>
            <a:endParaRPr lang="en-US" i="1" dirty="0" smtClean="0"/>
          </a:p>
          <a:p>
            <a:r>
              <a:rPr lang="en-US" dirty="0" smtClean="0"/>
              <a:t>The Box: How the Shipping Container Made the World Smaller and the World Economy Bigger (Marc Levinson</a:t>
            </a:r>
            <a:r>
              <a:rPr lang="en-US" dirty="0" smtClean="0"/>
              <a:t>)</a:t>
            </a:r>
          </a:p>
          <a:p>
            <a:r>
              <a:rPr lang="en-US" dirty="0" smtClean="0"/>
              <a:t>Elliott </a:t>
            </a:r>
            <a:r>
              <a:rPr lang="en-US" dirty="0" err="1" smtClean="0"/>
              <a:t>Morss</a:t>
            </a:r>
            <a:r>
              <a:rPr lang="en-US" dirty="0" smtClean="0"/>
              <a:t> – </a:t>
            </a:r>
            <a:r>
              <a:rPr lang="en-US" dirty="0"/>
              <a:t>Global Finance </a:t>
            </a:r>
            <a:r>
              <a:rPr lang="en-US" dirty="0">
                <a:hlinkClick r:id="rId4"/>
              </a:rPr>
              <a:t>http://www.morssglobalfinance.com/judgments-of-paris-princeton-and-lenox-part-3</a:t>
            </a:r>
            <a:r>
              <a:rPr lang="en-US" dirty="0" smtClean="0">
                <a:hlinkClick r:id="rId4"/>
              </a:rPr>
              <a:t>/</a:t>
            </a:r>
            <a:endParaRPr lang="en-US" dirty="0" smtClean="0"/>
          </a:p>
          <a:p>
            <a:endParaRPr lang="en-US" dirty="0" smtClean="0"/>
          </a:p>
          <a:p>
            <a:endParaRPr lang="en-US" dirty="0"/>
          </a:p>
        </p:txBody>
      </p:sp>
    </p:spTree>
    <p:extLst>
      <p:ext uri="{BB962C8B-B14F-4D97-AF65-F5344CB8AC3E}">
        <p14:creationId xmlns:p14="http://schemas.microsoft.com/office/powerpoint/2010/main" val="1188206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Wine – Circa 1970</a:t>
            </a:r>
            <a:endParaRPr lang="en-US" dirty="0"/>
          </a:p>
        </p:txBody>
      </p:sp>
      <p:sp>
        <p:nvSpPr>
          <p:cNvPr id="3" name="Content Placeholder 2"/>
          <p:cNvSpPr>
            <a:spLocks noGrp="1"/>
          </p:cNvSpPr>
          <p:nvPr>
            <p:ph idx="1"/>
          </p:nvPr>
        </p:nvSpPr>
        <p:spPr>
          <a:xfrm>
            <a:off x="457200" y="1295400"/>
            <a:ext cx="8229600" cy="5562600"/>
          </a:xfrm>
        </p:spPr>
        <p:txBody>
          <a:bodyPr>
            <a:normAutofit fontScale="85000" lnSpcReduction="10000"/>
          </a:bodyPr>
          <a:lstStyle/>
          <a:p>
            <a:r>
              <a:rPr lang="en-US" dirty="0" smtClean="0"/>
              <a:t>Most wines came from France, Germany, or California and were specific varietals – </a:t>
            </a:r>
            <a:r>
              <a:rPr lang="en-US" i="1" dirty="0" smtClean="0"/>
              <a:t>e.g</a:t>
            </a:r>
            <a:r>
              <a:rPr lang="en-US" dirty="0" smtClean="0"/>
              <a:t>., chardonnay or cabernet sauvignon</a:t>
            </a:r>
          </a:p>
          <a:p>
            <a:r>
              <a:rPr lang="en-US" dirty="0" smtClean="0"/>
              <a:t>Vintners: grew grapes, made wine, and sold it.</a:t>
            </a:r>
          </a:p>
          <a:p>
            <a:r>
              <a:rPr lang="en-US" dirty="0" smtClean="0"/>
              <a:t>The wine that came in a box was nasty and brutish.</a:t>
            </a:r>
          </a:p>
          <a:p>
            <a:r>
              <a:rPr lang="en-US" dirty="0" smtClean="0"/>
              <a:t>Blends were white or red mix of left overs – marketed as </a:t>
            </a:r>
            <a:r>
              <a:rPr lang="en-US" dirty="0" err="1" smtClean="0"/>
              <a:t>chablis</a:t>
            </a:r>
            <a:r>
              <a:rPr lang="en-US" dirty="0" smtClean="0"/>
              <a:t> or burgundy</a:t>
            </a:r>
          </a:p>
          <a:p>
            <a:r>
              <a:rPr lang="en-US" dirty="0" smtClean="0"/>
              <a:t>There were 579 wineries in the US</a:t>
            </a:r>
          </a:p>
          <a:p>
            <a:pPr lvl="1"/>
            <a:r>
              <a:rPr lang="en-US" dirty="0" smtClean="0"/>
              <a:t>At least 1 winery in  only 34 states</a:t>
            </a:r>
          </a:p>
          <a:p>
            <a:pPr lvl="1"/>
            <a:r>
              <a:rPr lang="en-US" dirty="0" smtClean="0"/>
              <a:t>Wisconsin had 5 wineries</a:t>
            </a:r>
          </a:p>
          <a:p>
            <a:r>
              <a:rPr lang="en-US" dirty="0" smtClean="0"/>
              <a:t>State Liquor Board monopolies controlled wine sales </a:t>
            </a:r>
          </a:p>
          <a:p>
            <a:pPr lvl="1"/>
            <a:r>
              <a:rPr lang="en-US" dirty="0" smtClean="0"/>
              <a:t>Washington until 1969 treated California wine as foreign</a:t>
            </a:r>
          </a:p>
          <a:p>
            <a:pPr lvl="1"/>
            <a:r>
              <a:rPr lang="en-US" dirty="0" smtClean="0"/>
              <a:t>Result: Poor quality &amp; high prices </a:t>
            </a:r>
          </a:p>
          <a:p>
            <a:pPr marL="457200" lvl="1" indent="0">
              <a:buNone/>
            </a:pPr>
            <a:endParaRPr lang="en-US" dirty="0"/>
          </a:p>
        </p:txBody>
      </p:sp>
    </p:spTree>
    <p:extLst>
      <p:ext uri="{BB962C8B-B14F-4D97-AF65-F5344CB8AC3E}">
        <p14:creationId xmlns:p14="http://schemas.microsoft.com/office/powerpoint/2010/main" val="269214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1786</Words>
  <Application>Microsoft Office PowerPoint</Application>
  <PresentationFormat>On-screen Show (4:3)</PresentationFormat>
  <Paragraphs>248</Paragraphs>
  <Slides>39</Slides>
  <Notes>7</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Blank Presentation</vt:lpstr>
      <vt:lpstr>1_Blank Presentation</vt:lpstr>
      <vt:lpstr>Wine: A Poster Child for Globalization</vt:lpstr>
      <vt:lpstr>Scottish Highland Cattle in California</vt:lpstr>
      <vt:lpstr>Overview</vt:lpstr>
      <vt:lpstr>Globalization:  It’s a Flat World</vt:lpstr>
      <vt:lpstr>Why is Wine a Poster Child for Globalization?</vt:lpstr>
      <vt:lpstr>Terroirism: The Response to Globalization</vt:lpstr>
      <vt:lpstr>Wine and the Movies</vt:lpstr>
      <vt:lpstr>Key Resources</vt:lpstr>
      <vt:lpstr>Wine – Circa 1970</vt:lpstr>
      <vt:lpstr>Wine circa 1995</vt:lpstr>
      <vt:lpstr>Wine 2010 – US Background</vt:lpstr>
      <vt:lpstr>Effects of Globalization</vt:lpstr>
      <vt:lpstr>This Wine Blatter Contains 24,000 liters or 32,000 bottles of enjoyment</vt:lpstr>
      <vt:lpstr>Blends are Abundant and  of Decent Quality</vt:lpstr>
      <vt:lpstr>Consolidation</vt:lpstr>
      <vt:lpstr>World Wine Production (2010)</vt:lpstr>
      <vt:lpstr>Vineyard Cost per Hectare</vt:lpstr>
      <vt:lpstr>World Wine Consumption (2010)</vt:lpstr>
      <vt:lpstr>Gaps – Production minus Consumption</vt:lpstr>
      <vt:lpstr>Today’s Wine Market</vt:lpstr>
      <vt:lpstr>There are 6 key premium wine consumer segments, each with its own distinct wants and needs. ($8+ / bottle) </vt:lpstr>
      <vt:lpstr>PowerPoint Presentation</vt:lpstr>
      <vt:lpstr>The 70 – 70 – 70 Rule</vt:lpstr>
      <vt:lpstr>American  Viticultural Areas</vt:lpstr>
      <vt:lpstr>Wisconsin AVAs</vt:lpstr>
      <vt:lpstr>Napa Valley AVAs</vt:lpstr>
      <vt:lpstr>The Future</vt:lpstr>
      <vt:lpstr>Wine Cube</vt:lpstr>
      <vt:lpstr>More about the Future</vt:lpstr>
      <vt:lpstr>Niche Markets</vt:lpstr>
      <vt:lpstr>V Sattui – A Place to Spend the Day</vt:lpstr>
      <vt:lpstr>Benziger’s Biodynamics http://www.youtube.com/watch?feature=player_embedded&amp;v=qa2ElPaiY2A </vt:lpstr>
      <vt:lpstr>Ledgestone – Made in Wisconsin</vt:lpstr>
      <vt:lpstr>Orchard Country Market and  Winery – Door County Cherries</vt:lpstr>
      <vt:lpstr>Twenty Four – Charles Woodson</vt:lpstr>
      <vt:lpstr>Modern Technology and Opus One</vt:lpstr>
      <vt:lpstr>Make the Right Wine Choice –  Near Field Communication http://www.youtube.com/watch?v=yK9v4YMMyLY  </vt:lpstr>
      <vt:lpstr>Wisconsin – US Wine Capital?</vt:lpstr>
      <vt:lpstr>Washington’s 13 AVAs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Wine: A Poster Child for Globalization</dc:title>
  <dc:creator>Admin</dc:creator>
  <cp:lastModifiedBy>Merton D. Finkler</cp:lastModifiedBy>
  <cp:revision>50</cp:revision>
  <cp:lastPrinted>2013-03-04T22:07:14Z</cp:lastPrinted>
  <dcterms:created xsi:type="dcterms:W3CDTF">2012-03-04T16:33:55Z</dcterms:created>
  <dcterms:modified xsi:type="dcterms:W3CDTF">2013-03-05T14:42:57Z</dcterms:modified>
</cp:coreProperties>
</file>